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6" r:id="rId4"/>
    <p:sldId id="274" r:id="rId5"/>
    <p:sldId id="275" r:id="rId6"/>
    <p:sldId id="257" r:id="rId7"/>
    <p:sldId id="262" r:id="rId8"/>
    <p:sldId id="278" r:id="rId9"/>
    <p:sldId id="279" r:id="rId10"/>
    <p:sldId id="271" r:id="rId11"/>
    <p:sldId id="277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8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58E-7223-4483-BAA4-B36DE27BB51D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1429-D963-45FD-8B7F-06C0F704F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04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58E-7223-4483-BAA4-B36DE27BB51D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1429-D963-45FD-8B7F-06C0F704F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747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58E-7223-4483-BAA4-B36DE27BB51D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1429-D963-45FD-8B7F-06C0F704F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30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58E-7223-4483-BAA4-B36DE27BB51D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1429-D963-45FD-8B7F-06C0F704F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32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58E-7223-4483-BAA4-B36DE27BB51D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1429-D963-45FD-8B7F-06C0F704F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09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58E-7223-4483-BAA4-B36DE27BB51D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1429-D963-45FD-8B7F-06C0F704F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32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58E-7223-4483-BAA4-B36DE27BB51D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1429-D963-45FD-8B7F-06C0F704F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33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58E-7223-4483-BAA4-B36DE27BB51D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1429-D963-45FD-8B7F-06C0F704F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20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58E-7223-4483-BAA4-B36DE27BB51D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1429-D963-45FD-8B7F-06C0F704F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1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58E-7223-4483-BAA4-B36DE27BB51D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1429-D963-45FD-8B7F-06C0F704F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96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58E-7223-4483-BAA4-B36DE27BB51D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1429-D963-45FD-8B7F-06C0F704F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135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C58E-7223-4483-BAA4-B36DE27BB51D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F1429-D963-45FD-8B7F-06C0F704F8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pmoya@redudg.udg.mx" TargetMode="External"/><Relationship Id="rId2" Type="http://schemas.openxmlformats.org/officeDocument/2006/relationships/hyperlink" Target="mailto:servicedesk@cgti.udg.mx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Guía para  el registro de avance de metas  en P3e</a:t>
            </a:r>
            <a:endParaRPr lang="es-MX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1265"/>
            <a:ext cx="9144000" cy="118703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Guía para  el registro de avance de metas  en P3e</a:t>
            </a:r>
            <a:endParaRPr lang="es-MX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29692" r="1342"/>
          <a:stretch/>
        </p:blipFill>
        <p:spPr bwMode="auto">
          <a:xfrm>
            <a:off x="17378" y="2598682"/>
            <a:ext cx="9126621" cy="4274302"/>
          </a:xfrm>
          <a:prstGeom prst="rect">
            <a:avLst/>
          </a:prstGeom>
          <a:solidFill>
            <a:srgbClr val="FFC000">
              <a:alpha val="99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2" name="1 CuadroTexto"/>
          <p:cNvSpPr txBox="1"/>
          <p:nvPr/>
        </p:nvSpPr>
        <p:spPr>
          <a:xfrm>
            <a:off x="-1" y="1198299"/>
            <a:ext cx="9144001" cy="140038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MX" sz="1700" dirty="0" smtClean="0">
                <a:latin typeface="Arial Narrow" panose="020B0606020202030204" pitchFamily="34" charset="0"/>
              </a:rPr>
              <a:t>En </a:t>
            </a:r>
            <a:r>
              <a:rPr lang="es-MX" sz="1700" dirty="0">
                <a:latin typeface="Arial Narrow" panose="020B0606020202030204" pitchFamily="34" charset="0"/>
              </a:rPr>
              <a:t>el proyecto materia de evaluación , las acciones  indicadas  de  los puntos 9  a 11 deberán ejecutarse  para cada uno de los Indicadores de los Objetivos particulares contenidos en el mismo. </a:t>
            </a:r>
            <a:endParaRPr lang="es-MX" sz="1700" dirty="0" smtClean="0">
              <a:latin typeface="Arial Narrow" panose="020B0606020202030204" pitchFamily="34" charset="0"/>
            </a:endParaRPr>
          </a:p>
          <a:p>
            <a:r>
              <a:rPr lang="es-MX" sz="1700" dirty="0" smtClean="0">
                <a:latin typeface="Arial Narrow" panose="020B0606020202030204" pitchFamily="34" charset="0"/>
              </a:rPr>
              <a:t>Hecho </a:t>
            </a:r>
            <a:r>
              <a:rPr lang="es-MX" sz="1700" dirty="0" smtClean="0">
                <a:latin typeface="Arial Narrow" panose="020B0606020202030204" pitchFamily="34" charset="0"/>
              </a:rPr>
              <a:t>esto el sistema le mostrara  esta  pantalla  en donde se ven: </a:t>
            </a:r>
          </a:p>
          <a:p>
            <a:r>
              <a:rPr lang="es-MX" sz="1700" dirty="0" smtClean="0">
                <a:latin typeface="Arial Narrow" panose="020B0606020202030204" pitchFamily="34" charset="0"/>
              </a:rPr>
              <a:t>a) los </a:t>
            </a:r>
            <a:r>
              <a:rPr lang="es-MX" sz="1700" dirty="0" smtClean="0">
                <a:latin typeface="Arial Narrow" panose="020B0606020202030204" pitchFamily="34" charset="0"/>
              </a:rPr>
              <a:t>porcentajes de avance  de los </a:t>
            </a:r>
            <a:r>
              <a:rPr lang="es-MX" sz="1700" b="1" i="1" dirty="0" smtClean="0">
                <a:latin typeface="Arial Narrow" panose="020B0606020202030204" pitchFamily="34" charset="0"/>
              </a:rPr>
              <a:t>Indicadores</a:t>
            </a:r>
            <a:r>
              <a:rPr lang="es-MX" sz="1700" dirty="0" smtClean="0">
                <a:latin typeface="Arial Narrow" panose="020B0606020202030204" pitchFamily="34" charset="0"/>
              </a:rPr>
              <a:t>, </a:t>
            </a:r>
            <a:r>
              <a:rPr lang="es-MX" sz="1700" b="1" i="1" dirty="0" smtClean="0">
                <a:latin typeface="Arial Narrow" panose="020B0606020202030204" pitchFamily="34" charset="0"/>
              </a:rPr>
              <a:t>Objetivos</a:t>
            </a:r>
            <a:r>
              <a:rPr lang="es-MX" sz="1700" dirty="0" smtClean="0">
                <a:latin typeface="Arial Narrow" panose="020B0606020202030204" pitchFamily="34" charset="0"/>
              </a:rPr>
              <a:t> y del </a:t>
            </a:r>
            <a:r>
              <a:rPr lang="es-MX" sz="1700" b="1" i="1" dirty="0" smtClean="0">
                <a:latin typeface="Arial Narrow" panose="020B0606020202030204" pitchFamily="34" charset="0"/>
              </a:rPr>
              <a:t>Proyecto</a:t>
            </a:r>
            <a:r>
              <a:rPr lang="es-MX" sz="1700" dirty="0" smtClean="0">
                <a:latin typeface="Arial Narrow" panose="020B0606020202030204" pitchFamily="34" charset="0"/>
              </a:rPr>
              <a:t>, y </a:t>
            </a:r>
          </a:p>
          <a:p>
            <a:r>
              <a:rPr lang="es-MX" sz="1700" dirty="0">
                <a:latin typeface="Arial Narrow" panose="020B0606020202030204" pitchFamily="34" charset="0"/>
              </a:rPr>
              <a:t>b</a:t>
            </a:r>
            <a:r>
              <a:rPr lang="es-MX" sz="1700" dirty="0" smtClean="0">
                <a:latin typeface="Arial Narrow" panose="020B0606020202030204" pitchFamily="34" charset="0"/>
              </a:rPr>
              <a:t>) Dando clic en </a:t>
            </a:r>
            <a:r>
              <a:rPr lang="es-MX" sz="1700" b="1" i="1" dirty="0" smtClean="0">
                <a:latin typeface="Arial Narrow" panose="020B0606020202030204" pitchFamily="34" charset="0"/>
              </a:rPr>
              <a:t>Ver </a:t>
            </a:r>
            <a:r>
              <a:rPr lang="es-MX" sz="1700" dirty="0" smtClean="0">
                <a:latin typeface="Arial Narrow" panose="020B0606020202030204" pitchFamily="34" charset="0"/>
              </a:rPr>
              <a:t>una </a:t>
            </a:r>
            <a:r>
              <a:rPr lang="es-MX" sz="1700" b="1" dirty="0" smtClean="0">
                <a:latin typeface="Arial Narrow" panose="020B0606020202030204" pitchFamily="34" charset="0"/>
              </a:rPr>
              <a:t>Gráfica</a:t>
            </a:r>
            <a:r>
              <a:rPr lang="es-MX" sz="1700" dirty="0" smtClean="0">
                <a:latin typeface="Arial Narrow" panose="020B0606020202030204" pitchFamily="34" charset="0"/>
              </a:rPr>
              <a:t> donde se refleja el nivel de avance  del Indicador  por trimestre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308304" y="3212976"/>
            <a:ext cx="1728192" cy="136815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7866070" y="3791317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76256" y="3429000"/>
            <a:ext cx="360040" cy="115212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7 Imagen"/>
          <p:cNvPicPr/>
          <p:nvPr/>
        </p:nvPicPr>
        <p:blipFill rotWithShape="1">
          <a:blip r:embed="rId3"/>
          <a:srcRect l="32701" t="25511" r="33566" b="23877"/>
          <a:stretch/>
        </p:blipFill>
        <p:spPr bwMode="auto">
          <a:xfrm>
            <a:off x="4410764" y="4612964"/>
            <a:ext cx="2366618" cy="2124000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29 Flecha izquierda y arriba"/>
          <p:cNvSpPr/>
          <p:nvPr/>
        </p:nvSpPr>
        <p:spPr>
          <a:xfrm>
            <a:off x="6777382" y="4612964"/>
            <a:ext cx="278894" cy="1062000"/>
          </a:xfrm>
          <a:prstGeom prst="leftUpArrow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CuadroTexto"/>
          <p:cNvSpPr txBox="1"/>
          <p:nvPr/>
        </p:nvSpPr>
        <p:spPr>
          <a:xfrm>
            <a:off x="4932040" y="5143964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</a:t>
            </a:r>
            <a:endParaRPr lang="es-MX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Guía para  el registro de avance de metas  en P3e</a:t>
            </a:r>
            <a:endParaRPr lang="es-MX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124744"/>
            <a:ext cx="9144000" cy="557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s-ES" sz="2000" b="1" dirty="0" smtClean="0">
                <a:solidFill>
                  <a:srgbClr val="240048"/>
                </a:solidFill>
                <a:latin typeface="Arial Narrow" panose="020B0606020202030204" pitchFamily="34" charset="0"/>
              </a:rPr>
              <a:t>Soporte </a:t>
            </a:r>
            <a:r>
              <a:rPr lang="es-ES" sz="2000" b="1" dirty="0">
                <a:solidFill>
                  <a:srgbClr val="240048"/>
                </a:solidFill>
                <a:latin typeface="Arial Narrow" panose="020B0606020202030204" pitchFamily="34" charset="0"/>
              </a:rPr>
              <a:t>y ayuda a usuarios en el proceso </a:t>
            </a:r>
            <a:r>
              <a:rPr lang="es-ES" sz="2000" b="1" dirty="0" smtClean="0">
                <a:solidFill>
                  <a:srgbClr val="240048"/>
                </a:solidFill>
                <a:latin typeface="Arial Narrow" panose="020B0606020202030204" pitchFamily="34" charset="0"/>
              </a:rPr>
              <a:t> de captura de Avance de metas intermedias 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s-ES" dirty="0">
                <a:latin typeface="Arial Narrow" panose="020B0606020202030204" pitchFamily="34" charset="0"/>
              </a:rPr>
              <a:t>En caso de que, en el proceso de captura </a:t>
            </a:r>
            <a:r>
              <a:rPr lang="es-ES" b="1" dirty="0">
                <a:solidFill>
                  <a:srgbClr val="240048"/>
                </a:solidFill>
                <a:latin typeface="Arial Narrow" panose="020B0606020202030204" pitchFamily="34" charset="0"/>
              </a:rPr>
              <a:t>de Avance de metas intermedias </a:t>
            </a:r>
            <a:r>
              <a:rPr lang="es-ES" dirty="0" smtClean="0">
                <a:latin typeface="Arial Narrow" panose="020B0606020202030204" pitchFamily="34" charset="0"/>
              </a:rPr>
              <a:t>, </a:t>
            </a:r>
            <a:r>
              <a:rPr lang="es-ES" dirty="0">
                <a:latin typeface="Arial Narrow" panose="020B0606020202030204" pitchFamily="34" charset="0"/>
              </a:rPr>
              <a:t>el sistema presente problemas técnicos en su funcionamiento o usted requiera información con respecto al uso de las funcionalidades con las que el mismo cuenta, solicite asesoría, en el primero de los casos a</a:t>
            </a:r>
            <a:r>
              <a:rPr lang="es-ES" dirty="0" smtClean="0">
                <a:latin typeface="Arial Narrow" panose="020B0606020202030204" pitchFamily="34" charset="0"/>
              </a:rPr>
              <a:t>:</a:t>
            </a:r>
            <a:endParaRPr lang="es-ES" b="1" dirty="0">
              <a:latin typeface="Arial Narrow" panose="020B0606020202030204" pitchFamily="34" charset="0"/>
            </a:endParaRPr>
          </a:p>
          <a:p>
            <a:pPr algn="just">
              <a:lnSpc>
                <a:spcPct val="140000"/>
              </a:lnSpc>
              <a:defRPr/>
            </a:pPr>
            <a:r>
              <a:rPr lang="es-ES" b="1" dirty="0">
                <a:latin typeface="Arial Narrow" panose="020B0606020202030204" pitchFamily="34" charset="0"/>
              </a:rPr>
              <a:t>CGTI</a:t>
            </a:r>
            <a:r>
              <a:rPr lang="es-ES" dirty="0">
                <a:latin typeface="Arial Narrow" panose="020B0606020202030204" pitchFamily="34" charset="0"/>
              </a:rPr>
              <a:t> Atención a usuarios : </a:t>
            </a:r>
            <a:r>
              <a:rPr lang="es-ES" dirty="0">
                <a:solidFill>
                  <a:srgbClr val="3333CC"/>
                </a:solidFill>
                <a:latin typeface="Arial Narrow" panose="020B0606020202030204" pitchFamily="34" charset="0"/>
                <a:hlinkClick r:id="rId2" tooltip="mailto:servicedesk@cgti.udg.mx"/>
              </a:rPr>
              <a:t>servicedesk@cgti.udg.mx</a:t>
            </a:r>
            <a:r>
              <a:rPr lang="es-ES" dirty="0">
                <a:solidFill>
                  <a:srgbClr val="3333CC"/>
                </a:solidFill>
                <a:latin typeface="Arial Narrow" panose="020B0606020202030204" pitchFamily="34" charset="0"/>
              </a:rPr>
              <a:t> ; </a:t>
            </a:r>
            <a:r>
              <a:rPr lang="es-ES" dirty="0">
                <a:latin typeface="Arial Narrow" panose="020B0606020202030204" pitchFamily="34" charset="0"/>
              </a:rPr>
              <a:t>teléfono: </a:t>
            </a:r>
            <a:r>
              <a:rPr lang="es-ES" dirty="0" smtClean="0">
                <a:latin typeface="Arial Narrow" panose="020B0606020202030204" pitchFamily="34" charset="0"/>
              </a:rPr>
              <a:t>31342221</a:t>
            </a:r>
            <a:endParaRPr lang="es-ES" dirty="0">
              <a:solidFill>
                <a:srgbClr val="3333CC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s-ES" dirty="0">
                <a:latin typeface="Arial Narrow" panose="020B0606020202030204" pitchFamily="34" charset="0"/>
              </a:rPr>
              <a:t>Para  el segundo de los casos a</a:t>
            </a:r>
            <a:r>
              <a:rPr lang="es-ES" dirty="0" smtClean="0">
                <a:latin typeface="Arial Narrow" panose="020B0606020202030204" pitchFamily="34" charset="0"/>
              </a:rPr>
              <a:t>:</a:t>
            </a:r>
            <a:endParaRPr lang="es-ES" dirty="0">
              <a:latin typeface="Arial Narrow" panose="020B060602020203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s-ES" b="1" dirty="0">
                <a:latin typeface="Arial Narrow" panose="020B0606020202030204" pitchFamily="34" charset="0"/>
              </a:rPr>
              <a:t>COPLAD</a:t>
            </a:r>
            <a:r>
              <a:rPr lang="es-ES" dirty="0">
                <a:latin typeface="Arial Narrow" panose="020B0606020202030204" pitchFamily="34" charset="0"/>
              </a:rPr>
              <a:t>I con</a:t>
            </a:r>
            <a:r>
              <a:rPr lang="es-ES" dirty="0" smtClean="0">
                <a:latin typeface="Arial Narrow" panose="020B0606020202030204" pitchFamily="34" charset="0"/>
              </a:rPr>
              <a:t>: </a:t>
            </a:r>
            <a:endParaRPr lang="es-ES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MX" b="1" dirty="0">
                <a:latin typeface="Arial Narrow" panose="020B0606020202030204" pitchFamily="34" charset="0"/>
              </a:rPr>
              <a:t>Carlos R. Moya Jiménez </a:t>
            </a:r>
          </a:p>
          <a:p>
            <a:pPr algn="just">
              <a:defRPr/>
            </a:pPr>
            <a:r>
              <a:rPr lang="es-ES" dirty="0">
                <a:latin typeface="Arial Narrow" panose="020B0606020202030204" pitchFamily="34" charset="0"/>
                <a:hlinkClick r:id="rId3"/>
              </a:rPr>
              <a:t>spmoya@redudg.udg.mx</a:t>
            </a:r>
            <a:endParaRPr lang="es-MX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MX" dirty="0">
                <a:latin typeface="Arial Narrow" panose="020B0606020202030204" pitchFamily="34" charset="0"/>
              </a:rPr>
              <a:t>Jefe de la Unidad de Planeación, Programación y Evaluación</a:t>
            </a:r>
          </a:p>
          <a:p>
            <a:pPr algn="just">
              <a:defRPr/>
            </a:pPr>
            <a:r>
              <a:rPr lang="es-MX" dirty="0">
                <a:latin typeface="Arial Narrow" panose="020B0606020202030204" pitchFamily="34" charset="0"/>
              </a:rPr>
              <a:t>Coordinación General de Planeación y Desarrollo Institucional</a:t>
            </a:r>
            <a:endParaRPr lang="pt-BR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BR" dirty="0">
                <a:latin typeface="Arial Narrow" panose="020B0606020202030204" pitchFamily="34" charset="0"/>
              </a:rPr>
              <a:t>Tel. 31 34 22 14 ext. 11237</a:t>
            </a:r>
          </a:p>
          <a:p>
            <a:pPr algn="just">
              <a:lnSpc>
                <a:spcPct val="130000"/>
              </a:lnSpc>
              <a:defRPr/>
            </a:pPr>
            <a:r>
              <a:rPr lang="es-MX" b="1" dirty="0">
                <a:latin typeface="Arial Narrow" panose="020B0606020202030204" pitchFamily="34" charset="0"/>
              </a:rPr>
              <a:t>Gerardo Vázquez Méndez</a:t>
            </a:r>
            <a:endParaRPr lang="es-MX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MX" dirty="0">
                <a:latin typeface="Arial Narrow" panose="020B0606020202030204" pitchFamily="34" charset="0"/>
              </a:rPr>
              <a:t>Unidad de Planeación, Programación y Evaluación</a:t>
            </a:r>
          </a:p>
          <a:p>
            <a:pPr algn="just">
              <a:defRPr/>
            </a:pPr>
            <a:r>
              <a:rPr lang="es-MX" dirty="0">
                <a:latin typeface="Arial Narrow" panose="020B0606020202030204" pitchFamily="34" charset="0"/>
              </a:rPr>
              <a:t>Coordinación General de Planeación y Desarrollo Institucional</a:t>
            </a:r>
            <a:endParaRPr lang="pt-BR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BR" dirty="0">
                <a:latin typeface="Arial Narrow" panose="020B0606020202030204" pitchFamily="34" charset="0"/>
              </a:rPr>
              <a:t>Pedro Moreno 966</a:t>
            </a:r>
          </a:p>
          <a:p>
            <a:pPr algn="just">
              <a:defRPr/>
            </a:pPr>
            <a:r>
              <a:rPr lang="pt-BR" dirty="0">
                <a:latin typeface="Arial Narrow" panose="020B0606020202030204" pitchFamily="34" charset="0"/>
              </a:rPr>
              <a:t>Tel. 31 34 22 14 ext. 11217</a:t>
            </a:r>
          </a:p>
          <a:p>
            <a:pPr algn="just">
              <a:defRPr/>
            </a:pPr>
            <a:r>
              <a:rPr lang="es-ES" u="sng" dirty="0">
                <a:solidFill>
                  <a:srgbClr val="3333CC"/>
                </a:solidFill>
                <a:latin typeface="Arial Narrow" panose="020B0606020202030204" pitchFamily="34" charset="0"/>
              </a:rPr>
              <a:t>gerardov@redudg.udg.mx</a:t>
            </a:r>
          </a:p>
        </p:txBody>
      </p:sp>
    </p:spTree>
    <p:extLst>
      <p:ext uri="{BB962C8B-B14F-4D97-AF65-F5344CB8AC3E}">
        <p14:creationId xmlns:p14="http://schemas.microsoft.com/office/powerpoint/2010/main" val="37299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Guía para  el registro de avance de metas  en P3e</a:t>
            </a:r>
            <a:endParaRPr lang="es-MX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l="13769" t="15107" r="12498" b="24164"/>
          <a:stretch/>
        </p:blipFill>
        <p:spPr bwMode="auto">
          <a:xfrm>
            <a:off x="106046" y="1306284"/>
            <a:ext cx="8856986" cy="2986811"/>
          </a:xfrm>
          <a:prstGeom prst="rect">
            <a:avLst/>
          </a:prstGeom>
          <a:ln>
            <a:solidFill>
              <a:schemeClr val="accent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5799790" y="2173304"/>
            <a:ext cx="648072" cy="216024"/>
          </a:xfrm>
          <a:prstGeom prst="roundRect">
            <a:avLst/>
          </a:prstGeom>
          <a:solidFill>
            <a:srgbClr val="C0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12 Imagen"/>
          <p:cNvPicPr/>
          <p:nvPr/>
        </p:nvPicPr>
        <p:blipFill rotWithShape="1">
          <a:blip r:embed="rId3"/>
          <a:srcRect l="1217" t="18398" r="30878" b="41775"/>
          <a:stretch/>
        </p:blipFill>
        <p:spPr bwMode="auto">
          <a:xfrm>
            <a:off x="106046" y="4437112"/>
            <a:ext cx="8821078" cy="223224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01208"/>
            <a:ext cx="176764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77322"/>
            <a:ext cx="2016224" cy="42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Guía para  el registro de avance de metas  en P3e</a:t>
            </a:r>
            <a:endParaRPr lang="es-MX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l="1836" t="27551" r="965" b="21429"/>
          <a:stretch/>
        </p:blipFill>
        <p:spPr bwMode="auto">
          <a:xfrm>
            <a:off x="90057" y="1268760"/>
            <a:ext cx="8856984" cy="2592288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37" y="2852936"/>
            <a:ext cx="2459041" cy="39468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/>
          <a:srcRect l="687" t="7529" r="54448" b="39206"/>
          <a:stretch/>
        </p:blipFill>
        <p:spPr bwMode="auto">
          <a:xfrm>
            <a:off x="91182" y="3886924"/>
            <a:ext cx="4336801" cy="2854444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5"/>
          <a:srcRect l="1148" t="7551" r="54218" b="39183"/>
          <a:stretch/>
        </p:blipFill>
        <p:spPr bwMode="auto">
          <a:xfrm>
            <a:off x="4518549" y="3886924"/>
            <a:ext cx="4428492" cy="285444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619672" y="5013176"/>
            <a:ext cx="1800200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 Narrow" panose="020B0606020202030204" pitchFamily="34" charset="0"/>
              </a:rPr>
              <a:t>4.- Dé clic en </a:t>
            </a:r>
            <a:r>
              <a:rPr lang="es-MX" sz="1400" b="1" i="1" dirty="0" smtClean="0">
                <a:latin typeface="Arial Narrow" panose="020B0606020202030204" pitchFamily="34" charset="0"/>
              </a:rPr>
              <a:t>Proyectos</a:t>
            </a:r>
            <a:endParaRPr lang="es-MX" sz="1400" b="1" i="1" dirty="0"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24578" y="5187188"/>
            <a:ext cx="282088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050">
                <a:latin typeface="Arial Narrow" panose="020B0606020202030204" pitchFamily="34" charset="0"/>
              </a:defRPr>
            </a:lvl1pPr>
          </a:lstStyle>
          <a:p>
            <a:r>
              <a:rPr lang="es-MX" sz="1400" dirty="0" smtClean="0"/>
              <a:t>5.-</a:t>
            </a:r>
            <a:r>
              <a:rPr lang="es-MX" sz="1400" dirty="0"/>
              <a:t>Elija la opción: </a:t>
            </a:r>
            <a:r>
              <a:rPr lang="es-MX" sz="1400" b="1" i="1" dirty="0"/>
              <a:t>Administrar Metas Intermedias </a:t>
            </a:r>
          </a:p>
        </p:txBody>
      </p:sp>
    </p:spTree>
    <p:extLst>
      <p:ext uri="{BB962C8B-B14F-4D97-AF65-F5344CB8AC3E}">
        <p14:creationId xmlns:p14="http://schemas.microsoft.com/office/powerpoint/2010/main" val="13703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Guía para  el registro de avance de metas  en P3e</a:t>
            </a:r>
            <a:endParaRPr lang="es-MX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10 Imagen"/>
          <p:cNvPicPr/>
          <p:nvPr/>
        </p:nvPicPr>
        <p:blipFill rotWithShape="1">
          <a:blip r:embed="rId2"/>
          <a:srcRect l="346" t="15510" r="318" b="26008"/>
          <a:stretch/>
        </p:blipFill>
        <p:spPr bwMode="auto">
          <a:xfrm>
            <a:off x="107504" y="1268760"/>
            <a:ext cx="8712968" cy="2736304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207151"/>
            <a:ext cx="279876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14 Imagen"/>
          <p:cNvPicPr/>
          <p:nvPr/>
        </p:nvPicPr>
        <p:blipFill rotWithShape="1">
          <a:blip r:embed="rId4"/>
          <a:srcRect l="918" t="16531" r="405" b="28775"/>
          <a:stretch/>
        </p:blipFill>
        <p:spPr bwMode="auto">
          <a:xfrm>
            <a:off x="107504" y="4077073"/>
            <a:ext cx="8712968" cy="2664296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87" y="5113152"/>
            <a:ext cx="33162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Guía para  el registro de avance de metas  en P3e</a:t>
            </a:r>
            <a:endParaRPr lang="es-MX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l="1147" t="15306" r="26336" b="16122"/>
          <a:stretch/>
        </p:blipFill>
        <p:spPr bwMode="auto">
          <a:xfrm>
            <a:off x="4355977" y="1284715"/>
            <a:ext cx="4680519" cy="2731302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3"/>
          <a:srcRect l="1377" t="7756" r="13485" b="16939"/>
          <a:stretch/>
        </p:blipFill>
        <p:spPr bwMode="auto">
          <a:xfrm>
            <a:off x="107504" y="4047862"/>
            <a:ext cx="4248473" cy="2693505"/>
          </a:xfrm>
          <a:prstGeom prst="rect">
            <a:avLst/>
          </a:prstGeom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/>
          <a:srcRect l="1147" t="7960" r="17157" b="20816"/>
          <a:stretch/>
        </p:blipFill>
        <p:spPr bwMode="auto">
          <a:xfrm>
            <a:off x="4355976" y="4047861"/>
            <a:ext cx="4680519" cy="269350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1284715"/>
            <a:ext cx="4355976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Narrow" panose="020B0606020202030204" pitchFamily="34" charset="0"/>
              </a:rPr>
              <a:t>8.-</a:t>
            </a:r>
            <a:r>
              <a:rPr lang="es-MX" b="1" dirty="0" smtClean="0">
                <a:latin typeface="Arial Narrow" panose="020B0606020202030204" pitchFamily="34" charset="0"/>
              </a:rPr>
              <a:t>Registro  de avance de metas</a:t>
            </a:r>
          </a:p>
          <a:p>
            <a:r>
              <a:rPr lang="es-MX" dirty="0" smtClean="0">
                <a:latin typeface="Arial Narrow" panose="020B0606020202030204" pitchFamily="34" charset="0"/>
              </a:rPr>
              <a:t>El sistema nos ofrece  tres formas de ubicar  el o los indicadores donde se registrara  el valor de las metas :</a:t>
            </a:r>
          </a:p>
          <a:p>
            <a:r>
              <a:rPr lang="es-MX" dirty="0" smtClean="0">
                <a:latin typeface="Arial Narrow" panose="020B0606020202030204" pitchFamily="34" charset="0"/>
              </a:rPr>
              <a:t>8.1.- Teclee el número del proyecto, o;</a:t>
            </a:r>
          </a:p>
          <a:p>
            <a:r>
              <a:rPr lang="es-MX" dirty="0" smtClean="0">
                <a:latin typeface="Arial Narrow" panose="020B0606020202030204" pitchFamily="34" charset="0"/>
              </a:rPr>
              <a:t>8.2.- Escriba el Número del Objetivo particular  del proyecto, o bien ;</a:t>
            </a:r>
          </a:p>
          <a:p>
            <a:r>
              <a:rPr lang="es-MX" dirty="0" smtClean="0">
                <a:latin typeface="Arial Narrow" panose="020B0606020202030204" pitchFamily="34" charset="0"/>
              </a:rPr>
              <a:t>8.3.- Ponga el número del Indicador  al cual le cargara  el avance  de  meta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3032" y="4914181"/>
            <a:ext cx="1959564" cy="9002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050">
                <a:latin typeface="Arial Narrow" panose="020B0606020202030204" pitchFamily="34" charset="0"/>
              </a:defRPr>
            </a:lvl1pPr>
          </a:lstStyle>
          <a:p>
            <a:r>
              <a:rPr lang="es-MX" dirty="0" smtClean="0"/>
              <a:t>8.3.- Ponga el </a:t>
            </a:r>
            <a:r>
              <a:rPr lang="es-MX" b="1" i="1" dirty="0" smtClean="0"/>
              <a:t>No.</a:t>
            </a:r>
            <a:r>
              <a:rPr lang="es-MX" dirty="0" smtClean="0"/>
              <a:t> del </a:t>
            </a:r>
            <a:r>
              <a:rPr lang="es-MX" b="1" i="1" dirty="0" smtClean="0"/>
              <a:t>Indicado</a:t>
            </a:r>
            <a:r>
              <a:rPr lang="es-MX" dirty="0" smtClean="0"/>
              <a:t>r</a:t>
            </a:r>
          </a:p>
          <a:p>
            <a:r>
              <a:rPr lang="es-MX" dirty="0" smtClean="0"/>
              <a:t>El sistema le mostrara  sólo el Indicador correspondiente al  número que  puso en el campo de texto.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2396412" y="4863698"/>
            <a:ext cx="1959564" cy="9002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050">
                <a:latin typeface="Arial Narrow" panose="020B0606020202030204" pitchFamily="34" charset="0"/>
              </a:defRPr>
            </a:lvl1pPr>
          </a:lstStyle>
          <a:p>
            <a:r>
              <a:rPr lang="es-MX" dirty="0" smtClean="0"/>
              <a:t>8.2.- Escriba el </a:t>
            </a:r>
            <a:r>
              <a:rPr lang="es-MX" b="1" i="1" dirty="0" smtClean="0"/>
              <a:t>No</a:t>
            </a:r>
            <a:r>
              <a:rPr lang="es-MX" dirty="0" smtClean="0"/>
              <a:t>. del </a:t>
            </a:r>
            <a:r>
              <a:rPr lang="es-MX" b="1" i="1" dirty="0" smtClean="0"/>
              <a:t>Objetivo</a:t>
            </a:r>
            <a:r>
              <a:rPr lang="es-MX" dirty="0" smtClean="0"/>
              <a:t> </a:t>
            </a:r>
            <a:r>
              <a:rPr lang="es-MX" b="1" i="1" dirty="0" smtClean="0"/>
              <a:t>Particula</a:t>
            </a:r>
            <a:r>
              <a:rPr lang="es-MX" dirty="0" smtClean="0"/>
              <a:t>r del proyecto.</a:t>
            </a:r>
          </a:p>
          <a:p>
            <a:r>
              <a:rPr lang="es-MX" dirty="0" smtClean="0"/>
              <a:t>El sistema le mostrara  sólo  los Indicadores  del Objetivo cuyo número  escribió.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568414" y="2204864"/>
            <a:ext cx="2441848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050">
                <a:latin typeface="Arial Narrow" panose="020B0606020202030204" pitchFamily="34" charset="0"/>
              </a:defRPr>
            </a:lvl1pPr>
          </a:lstStyle>
          <a:p>
            <a:r>
              <a:rPr lang="es-MX" dirty="0" smtClean="0"/>
              <a:t>8.1.- Teclee el </a:t>
            </a:r>
            <a:r>
              <a:rPr lang="es-MX" b="1" dirty="0" smtClean="0"/>
              <a:t>No. </a:t>
            </a:r>
            <a:r>
              <a:rPr lang="es-MX" dirty="0" smtClean="0"/>
              <a:t>de</a:t>
            </a:r>
            <a:r>
              <a:rPr lang="es-MX" b="1" dirty="0" smtClean="0"/>
              <a:t>l proyecto</a:t>
            </a:r>
          </a:p>
          <a:p>
            <a:r>
              <a:rPr lang="es-MX" dirty="0" smtClean="0"/>
              <a:t>El sistema le mostrara  todos los </a:t>
            </a:r>
            <a:r>
              <a:rPr lang="es-MX" b="1" i="1" dirty="0" smtClean="0"/>
              <a:t>Indicadores</a:t>
            </a:r>
            <a:r>
              <a:rPr lang="es-MX" dirty="0" smtClean="0"/>
              <a:t>  de los </a:t>
            </a:r>
            <a:r>
              <a:rPr lang="es-MX" b="1" i="1" dirty="0" smtClean="0"/>
              <a:t>Objetivos</a:t>
            </a:r>
            <a:r>
              <a:rPr lang="es-MX" dirty="0" smtClean="0"/>
              <a:t> </a:t>
            </a:r>
            <a:r>
              <a:rPr lang="es-MX" b="1" i="1" dirty="0" smtClean="0"/>
              <a:t>Particulares</a:t>
            </a:r>
            <a:r>
              <a:rPr lang="es-MX" dirty="0" smtClean="0"/>
              <a:t>  contenidos en el proyecto.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5508104" y="2348880"/>
            <a:ext cx="936104" cy="720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5508104" y="3068960"/>
            <a:ext cx="345449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1274607" y="5228493"/>
            <a:ext cx="1100201" cy="853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5716452" y="5394614"/>
            <a:ext cx="1159803" cy="720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1274607" y="5949280"/>
            <a:ext cx="3081369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5730449" y="5877272"/>
            <a:ext cx="3232147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8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Guía para  el registro de avance de metas  en P3e</a:t>
            </a:r>
            <a:endParaRPr lang="es-MX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2 Imagen"/>
          <p:cNvPicPr/>
          <p:nvPr/>
        </p:nvPicPr>
        <p:blipFill rotWithShape="1">
          <a:blip r:embed="rId2"/>
          <a:srcRect l="23867" t="19184" r="2814" b="15510"/>
          <a:stretch/>
        </p:blipFill>
        <p:spPr bwMode="auto">
          <a:xfrm>
            <a:off x="107504" y="1220542"/>
            <a:ext cx="8856984" cy="285653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375005" y="1835084"/>
            <a:ext cx="2256441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050">
                <a:latin typeface="Arial Narrow" panose="020B0606020202030204" pitchFamily="34" charset="0"/>
              </a:defRPr>
            </a:lvl1pPr>
          </a:lstStyle>
          <a:p>
            <a:r>
              <a:rPr lang="es-MX" sz="1200" dirty="0" smtClean="0"/>
              <a:t>9.-</a:t>
            </a:r>
            <a:r>
              <a:rPr lang="es-MX" sz="1400" dirty="0" smtClean="0"/>
              <a:t>En  los </a:t>
            </a:r>
            <a:r>
              <a:rPr lang="es-MX" sz="1400" b="1" i="1" dirty="0" smtClean="0"/>
              <a:t>Indicadores</a:t>
            </a:r>
            <a:r>
              <a:rPr lang="es-MX" sz="1400" dirty="0" smtClean="0"/>
              <a:t>  que aparecen  dé doble clic  sobre el  que  cargara el valor del avance  de  la meta</a:t>
            </a:r>
            <a:r>
              <a:rPr lang="es-MX" sz="1200" dirty="0" smtClean="0"/>
              <a:t>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984542" y="5752706"/>
            <a:ext cx="4032449" cy="1038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107504" y="3715248"/>
            <a:ext cx="8352928" cy="246221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050">
                <a:latin typeface="Arial Narrow" panose="020B0606020202030204" pitchFamily="34" charset="0"/>
              </a:defRPr>
            </a:lvl1pPr>
          </a:lstStyle>
          <a:p>
            <a:r>
              <a:rPr lang="es-MX" sz="1000" dirty="0" smtClean="0">
                <a:solidFill>
                  <a:srgbClr val="FF0000"/>
                </a:solidFill>
              </a:rPr>
              <a:t>Nota: No presione el botón </a:t>
            </a:r>
            <a:r>
              <a:rPr lang="es-MX" sz="1000" b="1" i="1" dirty="0" smtClean="0">
                <a:solidFill>
                  <a:srgbClr val="FF0000"/>
                </a:solidFill>
              </a:rPr>
              <a:t>Ve</a:t>
            </a:r>
            <a:r>
              <a:rPr lang="es-MX" sz="1000" b="1" dirty="0" smtClean="0">
                <a:solidFill>
                  <a:srgbClr val="FF0000"/>
                </a:solidFill>
              </a:rPr>
              <a:t>r </a:t>
            </a:r>
            <a:r>
              <a:rPr lang="es-MX" sz="1000" dirty="0" smtClean="0">
                <a:solidFill>
                  <a:srgbClr val="FF0000"/>
                </a:solidFill>
              </a:rPr>
              <a:t>, pues  entonces no se desplegara la pantalla con los datos desagregados del Indicador   sino  una grafica del comportamiento del indicador. </a:t>
            </a:r>
            <a:endParaRPr lang="es-MX" sz="1000" dirty="0">
              <a:solidFill>
                <a:srgbClr val="FF0000"/>
              </a:solidFill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3"/>
          <a:srcRect l="12098" t="26123" r="3108" b="23877"/>
          <a:stretch/>
        </p:blipFill>
        <p:spPr bwMode="auto">
          <a:xfrm>
            <a:off x="117724" y="4149080"/>
            <a:ext cx="8846764" cy="2592288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84542" y="5752706"/>
            <a:ext cx="4032449" cy="1965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50395"/>
            <a:ext cx="28416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8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Guía para  el registro de avance de metas  en P3e</a:t>
            </a:r>
            <a:endParaRPr lang="es-MX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1535447"/>
            <a:ext cx="3816424" cy="5216813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050">
                <a:latin typeface="Arial Narrow" panose="020B0606020202030204" pitchFamily="34" charset="0"/>
              </a:defRPr>
            </a:lvl1pPr>
          </a:lstStyle>
          <a:p>
            <a:endParaRPr lang="es-MX" dirty="0" smtClean="0"/>
          </a:p>
          <a:p>
            <a:r>
              <a:rPr lang="es-MX" sz="1600" b="1" dirty="0" smtClean="0"/>
              <a:t>Se </a:t>
            </a:r>
            <a:r>
              <a:rPr lang="es-MX" sz="1600" b="1" dirty="0"/>
              <a:t>despliega una </a:t>
            </a:r>
            <a:r>
              <a:rPr lang="es-MX" sz="1600" b="1" dirty="0" smtClean="0"/>
              <a:t> nueva pantalla </a:t>
            </a:r>
            <a:r>
              <a:rPr lang="es-MX" sz="1600" b="1" dirty="0"/>
              <a:t>con </a:t>
            </a:r>
            <a:r>
              <a:rPr lang="es-MX" sz="1600" b="1" dirty="0" smtClean="0"/>
              <a:t>los siguientes datos:</a:t>
            </a:r>
          </a:p>
          <a:p>
            <a:r>
              <a:rPr lang="es-MX" sz="1400" b="1" dirty="0" smtClean="0"/>
              <a:t>Año: </a:t>
            </a:r>
            <a:r>
              <a:rPr lang="es-MX" sz="1400" dirty="0" smtClean="0"/>
              <a:t> El del proyecto.</a:t>
            </a:r>
          </a:p>
          <a:p>
            <a:endParaRPr lang="es-MX" sz="1400" dirty="0" smtClean="0"/>
          </a:p>
          <a:p>
            <a:r>
              <a:rPr lang="es-MX" sz="1400" b="1" dirty="0" smtClean="0"/>
              <a:t>Trimestre: </a:t>
            </a:r>
            <a:r>
              <a:rPr lang="es-MX" sz="1400" dirty="0" smtClean="0"/>
              <a:t>El seleccionado  por Ud., el sistema genera cuatro trimestres.</a:t>
            </a:r>
          </a:p>
          <a:p>
            <a:endParaRPr lang="es-MX" sz="1400" dirty="0" smtClean="0"/>
          </a:p>
          <a:p>
            <a:r>
              <a:rPr lang="es-MX" sz="1400" b="1" dirty="0" smtClean="0"/>
              <a:t>Target sugerido: </a:t>
            </a:r>
            <a:r>
              <a:rPr lang="es-MX" sz="1400" dirty="0" smtClean="0"/>
              <a:t>Es </a:t>
            </a:r>
            <a:r>
              <a:rPr lang="es-MX" sz="1400" dirty="0" smtClean="0"/>
              <a:t>una  proyección acumulada del </a:t>
            </a:r>
            <a:r>
              <a:rPr lang="es-MX" sz="1400" dirty="0"/>
              <a:t>valor   de avance  de la meta a alcanzar  en </a:t>
            </a:r>
            <a:r>
              <a:rPr lang="es-MX" sz="1400" dirty="0" smtClean="0"/>
              <a:t>cada uno de los cuatro  </a:t>
            </a:r>
            <a:r>
              <a:rPr lang="es-MX" sz="1400" dirty="0"/>
              <a:t>trimestre .</a:t>
            </a:r>
            <a:endParaRPr lang="es-MX" sz="1400" dirty="0" smtClean="0"/>
          </a:p>
          <a:p>
            <a:endParaRPr lang="es-MX" sz="1400" dirty="0" smtClean="0"/>
          </a:p>
          <a:p>
            <a:r>
              <a:rPr lang="es-MX" sz="1400" b="1" dirty="0" smtClean="0"/>
              <a:t>Target modificado: </a:t>
            </a:r>
            <a:r>
              <a:rPr lang="es-MX" sz="1400" dirty="0" smtClean="0"/>
              <a:t>es igual al valor del Target sugerido, pero es un campo editable  a la alza o la baja por parte de Ud.</a:t>
            </a:r>
          </a:p>
          <a:p>
            <a:endParaRPr lang="es-MX" sz="1400" dirty="0" smtClean="0"/>
          </a:p>
          <a:p>
            <a:r>
              <a:rPr lang="es-MX" sz="1400" b="1" dirty="0" smtClean="0"/>
              <a:t>Avance :  </a:t>
            </a:r>
            <a:r>
              <a:rPr lang="es-MX" sz="1400" dirty="0" smtClean="0"/>
              <a:t>El valor logrado de la meta </a:t>
            </a:r>
          </a:p>
          <a:p>
            <a:endParaRPr lang="es-MX" sz="1400" dirty="0" smtClean="0"/>
          </a:p>
          <a:p>
            <a:r>
              <a:rPr lang="es-MX" sz="1400" b="1" dirty="0"/>
              <a:t>Comentario</a:t>
            </a:r>
            <a:r>
              <a:rPr lang="es-MX" sz="1400" dirty="0"/>
              <a:t>: Campo de texto  en donde pondrá las razones por las </a:t>
            </a:r>
            <a:r>
              <a:rPr lang="es-MX" sz="1400" dirty="0" smtClean="0"/>
              <a:t>cuales:       a) Cambio el valor en el </a:t>
            </a:r>
            <a:r>
              <a:rPr lang="es-MX" sz="1400" dirty="0"/>
              <a:t>campo el Target </a:t>
            </a:r>
            <a:r>
              <a:rPr lang="es-MX" sz="1400" dirty="0" smtClean="0"/>
              <a:t>modificado ;o</a:t>
            </a:r>
          </a:p>
          <a:p>
            <a:r>
              <a:rPr lang="es-MX" sz="1400" dirty="0" smtClean="0"/>
              <a:t>b) El Avance de meta  es mayor  </a:t>
            </a:r>
            <a:r>
              <a:rPr lang="es-MX" sz="1400" dirty="0"/>
              <a:t>o </a:t>
            </a:r>
            <a:r>
              <a:rPr lang="es-MX" sz="1400" dirty="0" smtClean="0"/>
              <a:t>menor que  el Target sugerido por el sistema.  </a:t>
            </a:r>
          </a:p>
          <a:p>
            <a:endParaRPr lang="es-MX" dirty="0"/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l="28226" t="26123" r="29205" b="23469"/>
          <a:stretch/>
        </p:blipFill>
        <p:spPr bwMode="auto">
          <a:xfrm>
            <a:off x="4283968" y="1535447"/>
            <a:ext cx="4611816" cy="513391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16 Conector angular"/>
          <p:cNvCxnSpPr/>
          <p:nvPr/>
        </p:nvCxnSpPr>
        <p:spPr>
          <a:xfrm>
            <a:off x="1726187" y="2429978"/>
            <a:ext cx="3934889" cy="940470"/>
          </a:xfrm>
          <a:prstGeom prst="bentConnector3">
            <a:avLst>
              <a:gd name="adj1" fmla="val 8611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/>
          <p:nvPr/>
        </p:nvCxnSpPr>
        <p:spPr>
          <a:xfrm>
            <a:off x="1412604" y="3023865"/>
            <a:ext cx="4248472" cy="693167"/>
          </a:xfrm>
          <a:prstGeom prst="bentConnector3">
            <a:avLst>
              <a:gd name="adj1" fmla="val 8293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/>
          <p:nvPr/>
        </p:nvCxnSpPr>
        <p:spPr>
          <a:xfrm>
            <a:off x="3131840" y="3869432"/>
            <a:ext cx="2529236" cy="1356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3347864" y="4293096"/>
            <a:ext cx="23132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angular"/>
          <p:cNvCxnSpPr/>
          <p:nvPr/>
        </p:nvCxnSpPr>
        <p:spPr>
          <a:xfrm flipV="1">
            <a:off x="2699792" y="4653136"/>
            <a:ext cx="2961284" cy="50405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angular"/>
          <p:cNvCxnSpPr/>
          <p:nvPr/>
        </p:nvCxnSpPr>
        <p:spPr>
          <a:xfrm flipV="1">
            <a:off x="3693631" y="5085184"/>
            <a:ext cx="1967445" cy="50405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Guía para  el registro de avance de metas  en P3e</a:t>
            </a:r>
            <a:endParaRPr lang="es-MX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2"/>
          <a:srcRect l="3663" t="12378" r="2198" b="20842"/>
          <a:stretch/>
        </p:blipFill>
        <p:spPr bwMode="auto">
          <a:xfrm>
            <a:off x="-1" y="3952030"/>
            <a:ext cx="9143999" cy="2905970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02" y="4581128"/>
            <a:ext cx="2117784" cy="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16 Imagen"/>
          <p:cNvPicPr/>
          <p:nvPr/>
        </p:nvPicPr>
        <p:blipFill rotWithShape="1">
          <a:blip r:embed="rId4"/>
          <a:srcRect l="21922" t="24601" r="25961" b="18768"/>
          <a:stretch/>
        </p:blipFill>
        <p:spPr bwMode="auto">
          <a:xfrm>
            <a:off x="0" y="1124744"/>
            <a:ext cx="9143998" cy="282728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476"/>
            <a:ext cx="1792287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02" y="3030538"/>
            <a:ext cx="171926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6908302" y="3952030"/>
            <a:ext cx="2235696" cy="34106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Guía para  el registro de avance de metas  en P3e</a:t>
            </a:r>
            <a:endParaRPr lang="es-MX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700" y="1158313"/>
            <a:ext cx="21602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Arial Narrow" panose="020B0606020202030204" pitchFamily="34" charset="0"/>
            </a:endParaRPr>
          </a:p>
          <a:p>
            <a:endParaRPr lang="es-MX" sz="1600" dirty="0">
              <a:latin typeface="Arial Narrow" panose="020B0606020202030204" pitchFamily="34" charset="0"/>
            </a:endParaRPr>
          </a:p>
          <a:p>
            <a:endParaRPr lang="es-MX" sz="1600" dirty="0" smtClean="0">
              <a:latin typeface="Arial Narrow" panose="020B0606020202030204" pitchFamily="34" charset="0"/>
            </a:endParaRPr>
          </a:p>
          <a:p>
            <a:r>
              <a:rPr lang="es-MX" sz="1600" dirty="0" smtClean="0">
                <a:latin typeface="Arial Narrow" panose="020B0606020202030204" pitchFamily="34" charset="0"/>
              </a:rPr>
              <a:t>Al ser el Target sugerido  una proyección  valor  meta acumulada Ud. , puede lograr la meta antes del 4to. Trimestre  y repetir valor   final en éste. </a:t>
            </a:r>
          </a:p>
          <a:p>
            <a:r>
              <a:rPr lang="es-MX" sz="1600" dirty="0" smtClean="0">
                <a:latin typeface="Arial Narrow" panose="020B0606020202030204" pitchFamily="34" charset="0"/>
              </a:rPr>
              <a:t>O bien no repetirlo, una vez logrado  el valor meta,  en el o los trimestres faltantes. </a:t>
            </a:r>
          </a:p>
          <a:p>
            <a:r>
              <a:rPr lang="es-MX" sz="1600" dirty="0" smtClean="0">
                <a:latin typeface="Arial Narrow" panose="020B0606020202030204" pitchFamily="34" charset="0"/>
              </a:rPr>
              <a:t>En ambos casos , varia la grafica que el sistema genera  ,pero no el resultado  final  como lo muestran los siguientes ejemplos </a:t>
            </a:r>
            <a:endParaRPr lang="es-MX" sz="1600" dirty="0">
              <a:latin typeface="Arial Narrow" panose="020B060602020203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95" y="1135031"/>
            <a:ext cx="6764547" cy="57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680</Words>
  <Application>Microsoft Office PowerPoint</Application>
  <PresentationFormat>Presentación en pantalla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Guía para  el registro de avance de metas  en P3e</vt:lpstr>
      <vt:lpstr>Guía para  el registro de avance de metas  en P3e</vt:lpstr>
      <vt:lpstr>Guía para  el registro de avance de metas  en P3e</vt:lpstr>
      <vt:lpstr>Guía para  el registro de avance de metas  en P3e</vt:lpstr>
      <vt:lpstr>Guía para  el registro de avance de metas  en P3e</vt:lpstr>
      <vt:lpstr>Guía para  el registro de avance de metas  en P3e</vt:lpstr>
      <vt:lpstr>Guía para  el registro de avance de metas  en P3e</vt:lpstr>
      <vt:lpstr>Guía para  el registro de avance de metas  en P3e</vt:lpstr>
      <vt:lpstr>Guía para  el registro de avance de metas  en P3e</vt:lpstr>
      <vt:lpstr>Guía para  el registro de avance de metas  en P3e</vt:lpstr>
      <vt:lpstr>Guía para  el registro de avance de metas  en P3e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para  el registro de avance de metas  en P3e</dc:title>
  <dc:creator>gvazquez</dc:creator>
  <cp:lastModifiedBy>gvazquez</cp:lastModifiedBy>
  <cp:revision>54</cp:revision>
  <dcterms:created xsi:type="dcterms:W3CDTF">2014-10-22T15:16:15Z</dcterms:created>
  <dcterms:modified xsi:type="dcterms:W3CDTF">2015-09-30T20:31:24Z</dcterms:modified>
</cp:coreProperties>
</file>