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81" r:id="rId3"/>
    <p:sldId id="347" r:id="rId4"/>
    <p:sldId id="348" r:id="rId5"/>
    <p:sldId id="349" r:id="rId6"/>
    <p:sldId id="350" r:id="rId7"/>
    <p:sldId id="282" r:id="rId8"/>
    <p:sldId id="327" r:id="rId9"/>
    <p:sldId id="284" r:id="rId10"/>
    <p:sldId id="285" r:id="rId11"/>
    <p:sldId id="286" r:id="rId12"/>
    <p:sldId id="287" r:id="rId13"/>
    <p:sldId id="288" r:id="rId14"/>
    <p:sldId id="351"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28"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52" r:id="rId60"/>
    <p:sldId id="353" r:id="rId61"/>
    <p:sldId id="354" r:id="rId62"/>
    <p:sldId id="355" r:id="rId63"/>
    <p:sldId id="344" r:id="rId64"/>
    <p:sldId id="345" r:id="rId65"/>
    <p:sldId id="346" r:id="rId66"/>
    <p:sldId id="260" r:id="rId67"/>
    <p:sldId id="264" r:id="rId68"/>
    <p:sldId id="265" r:id="rId69"/>
    <p:sldId id="266" r:id="rId70"/>
    <p:sldId id="267" r:id="rId71"/>
    <p:sldId id="268" r:id="rId72"/>
    <p:sldId id="269" r:id="rId73"/>
    <p:sldId id="270" r:id="rId74"/>
    <p:sldId id="271" r:id="rId75"/>
    <p:sldId id="272" r:id="rId76"/>
    <p:sldId id="273" r:id="rId77"/>
    <p:sldId id="274" r:id="rId78"/>
    <p:sldId id="275" r:id="rId79"/>
    <p:sldId id="276" r:id="rId80"/>
    <p:sldId id="277" r:id="rId81"/>
    <p:sldId id="278" r:id="rId82"/>
    <p:sldId id="279" r:id="rId83"/>
    <p:sldId id="326" r:id="rId84"/>
    <p:sldId id="320" r:id="rId85"/>
    <p:sldId id="321" r:id="rId86"/>
    <p:sldId id="322" r:id="rId87"/>
    <p:sldId id="323" r:id="rId88"/>
    <p:sldId id="324" r:id="rId89"/>
    <p:sldId id="325" r:id="rId90"/>
    <p:sldId id="259" r:id="rId9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E6"/>
    <a:srgbClr val="7FA3CF"/>
    <a:srgbClr val="5E8BC2"/>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showGuides="1">
      <p:cViewPr>
        <p:scale>
          <a:sx n="102" d="100"/>
          <a:sy n="102" d="100"/>
        </p:scale>
        <p:origin x="-648" y="-72"/>
      </p:cViewPr>
      <p:guideLst>
        <p:guide orient="horz" pos="1620"/>
        <p:guide pos="2880"/>
      </p:guideLst>
    </p:cSldViewPr>
  </p:slideViewPr>
  <p:notesTextViewPr>
    <p:cViewPr>
      <p:scale>
        <a:sx n="1" d="1"/>
        <a:sy n="1" d="1"/>
      </p:scale>
      <p:origin x="0" y="0"/>
    </p:cViewPr>
  </p:notesTextViewPr>
  <p:sorterViewPr>
    <p:cViewPr>
      <p:scale>
        <a:sx n="100" d="100"/>
        <a:sy n="100" d="100"/>
      </p:scale>
      <p:origin x="0" y="-84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ynthia\Dropbox\Secretar&#237;a\2014\Cynthia\ejercicio%20PIFI\26-09-2014%20con%20datos%20nuev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ynthia\Dropbox\Secretar&#237;a\2014\Cynthia\ejercicio%20PIFI\26-09-2014%20con%20datos%20nuev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'26-06'!$N$4</c:f>
              <c:strCache>
                <c:ptCount val="1"/>
                <c:pt idx="0">
                  <c:v>MONTO CAPTURADO EN AFIN</c:v>
                </c:pt>
              </c:strCache>
            </c:strRef>
          </c:tx>
          <c:invertIfNegative val="0"/>
          <c:cat>
            <c:strRef>
              <c:f>'26-06'!$D$10:$D$25</c:f>
              <c:strCache>
                <c:ptCount val="16"/>
                <c:pt idx="0">
                  <c:v>CUAAD</c:v>
                </c:pt>
                <c:pt idx="1">
                  <c:v>CUCBA</c:v>
                </c:pt>
                <c:pt idx="2">
                  <c:v>CUCS</c:v>
                </c:pt>
                <c:pt idx="3">
                  <c:v>CUCEA</c:v>
                </c:pt>
                <c:pt idx="4">
                  <c:v>CUCEI</c:v>
                </c:pt>
                <c:pt idx="5">
                  <c:v>CUCSH</c:v>
                </c:pt>
                <c:pt idx="6">
                  <c:v>CIÉNEGA</c:v>
                </c:pt>
                <c:pt idx="7">
                  <c:v>COSTA</c:v>
                </c:pt>
                <c:pt idx="8">
                  <c:v>COSTA SUR</c:v>
                </c:pt>
                <c:pt idx="9">
                  <c:v>ALTOS</c:v>
                </c:pt>
                <c:pt idx="10">
                  <c:v>SUR</c:v>
                </c:pt>
                <c:pt idx="11">
                  <c:v>NORTE</c:v>
                </c:pt>
                <c:pt idx="12">
                  <c:v>VALLES</c:v>
                </c:pt>
                <c:pt idx="13">
                  <c:v>LAGOS</c:v>
                </c:pt>
                <c:pt idx="14">
                  <c:v>SUV</c:v>
                </c:pt>
                <c:pt idx="15">
                  <c:v>TONALA</c:v>
                </c:pt>
              </c:strCache>
            </c:strRef>
          </c:cat>
          <c:val>
            <c:numRef>
              <c:f>'26-06'!$N$10:$N$25</c:f>
              <c:numCache>
                <c:formatCode>0.0%</c:formatCode>
                <c:ptCount val="16"/>
                <c:pt idx="0">
                  <c:v>0.77241220726544602</c:v>
                </c:pt>
                <c:pt idx="1">
                  <c:v>0.79872270886659602</c:v>
                </c:pt>
                <c:pt idx="2">
                  <c:v>0.71137847799171094</c:v>
                </c:pt>
                <c:pt idx="3">
                  <c:v>0.48589275908528301</c:v>
                </c:pt>
                <c:pt idx="4">
                  <c:v>0.80315466702236904</c:v>
                </c:pt>
                <c:pt idx="5">
                  <c:v>0.543258314310751</c:v>
                </c:pt>
                <c:pt idx="6">
                  <c:v>0.70809057503013595</c:v>
                </c:pt>
                <c:pt idx="7">
                  <c:v>0.72858289444352198</c:v>
                </c:pt>
                <c:pt idx="8">
                  <c:v>0.67117435974480799</c:v>
                </c:pt>
                <c:pt idx="9">
                  <c:v>0.54935580761944902</c:v>
                </c:pt>
                <c:pt idx="10">
                  <c:v>0.62016221332458399</c:v>
                </c:pt>
                <c:pt idx="11">
                  <c:v>0.53401667064204805</c:v>
                </c:pt>
                <c:pt idx="12">
                  <c:v>0.67588066906101796</c:v>
                </c:pt>
                <c:pt idx="13">
                  <c:v>0.771894978182873</c:v>
                </c:pt>
                <c:pt idx="14">
                  <c:v>0.55394113161358405</c:v>
                </c:pt>
                <c:pt idx="15">
                  <c:v>0.64859471880034802</c:v>
                </c:pt>
              </c:numCache>
            </c:numRef>
          </c:val>
        </c:ser>
        <c:ser>
          <c:idx val="1"/>
          <c:order val="1"/>
          <c:tx>
            <c:strRef>
              <c:f>'26-06'!$M$4</c:f>
              <c:strCache>
                <c:ptCount val="1"/>
                <c:pt idx="0">
                  <c:v>SUMA DE PAGADO </c:v>
                </c:pt>
              </c:strCache>
            </c:strRef>
          </c:tx>
          <c:invertIfNegative val="0"/>
          <c:cat>
            <c:strRef>
              <c:f>'26-06'!$D$10:$D$25</c:f>
              <c:strCache>
                <c:ptCount val="16"/>
                <c:pt idx="0">
                  <c:v>CUAAD</c:v>
                </c:pt>
                <c:pt idx="1">
                  <c:v>CUCBA</c:v>
                </c:pt>
                <c:pt idx="2">
                  <c:v>CUCS</c:v>
                </c:pt>
                <c:pt idx="3">
                  <c:v>CUCEA</c:v>
                </c:pt>
                <c:pt idx="4">
                  <c:v>CUCEI</c:v>
                </c:pt>
                <c:pt idx="5">
                  <c:v>CUCSH</c:v>
                </c:pt>
                <c:pt idx="6">
                  <c:v>CIÉNEGA</c:v>
                </c:pt>
                <c:pt idx="7">
                  <c:v>COSTA</c:v>
                </c:pt>
                <c:pt idx="8">
                  <c:v>COSTA SUR</c:v>
                </c:pt>
                <c:pt idx="9">
                  <c:v>ALTOS</c:v>
                </c:pt>
                <c:pt idx="10">
                  <c:v>SUR</c:v>
                </c:pt>
                <c:pt idx="11">
                  <c:v>NORTE</c:v>
                </c:pt>
                <c:pt idx="12">
                  <c:v>VALLES</c:v>
                </c:pt>
                <c:pt idx="13">
                  <c:v>LAGOS</c:v>
                </c:pt>
                <c:pt idx="14">
                  <c:v>SUV</c:v>
                </c:pt>
                <c:pt idx="15">
                  <c:v>TONALA</c:v>
                </c:pt>
              </c:strCache>
            </c:strRef>
          </c:cat>
          <c:val>
            <c:numRef>
              <c:f>'26-06'!$O$10:$O$25</c:f>
              <c:numCache>
                <c:formatCode>0%</c:formatCode>
                <c:ptCount val="16"/>
                <c:pt idx="0">
                  <c:v>0.61314003449454701</c:v>
                </c:pt>
                <c:pt idx="1">
                  <c:v>0.75793914035575205</c:v>
                </c:pt>
                <c:pt idx="2">
                  <c:v>0.65148797593570795</c:v>
                </c:pt>
                <c:pt idx="3">
                  <c:v>0.454184505131073</c:v>
                </c:pt>
                <c:pt idx="4">
                  <c:v>0.79548067269748102</c:v>
                </c:pt>
                <c:pt idx="5">
                  <c:v>0.53960345125961096</c:v>
                </c:pt>
                <c:pt idx="6">
                  <c:v>0.61154242864009301</c:v>
                </c:pt>
                <c:pt idx="7">
                  <c:v>0.72238410339523795</c:v>
                </c:pt>
                <c:pt idx="8">
                  <c:v>0.61302949112787097</c:v>
                </c:pt>
                <c:pt idx="9">
                  <c:v>0.51192155500700798</c:v>
                </c:pt>
                <c:pt idx="10">
                  <c:v>0.54810808136377798</c:v>
                </c:pt>
                <c:pt idx="11">
                  <c:v>0.52383125558784505</c:v>
                </c:pt>
                <c:pt idx="12">
                  <c:v>0.67287848968886599</c:v>
                </c:pt>
                <c:pt idx="13">
                  <c:v>0.63802956122447896</c:v>
                </c:pt>
                <c:pt idx="14">
                  <c:v>0.53099379450664297</c:v>
                </c:pt>
                <c:pt idx="15">
                  <c:v>0.57424750862347995</c:v>
                </c:pt>
              </c:numCache>
            </c:numRef>
          </c:val>
        </c:ser>
        <c:dLbls>
          <c:showLegendKey val="0"/>
          <c:showVal val="0"/>
          <c:showCatName val="0"/>
          <c:showSerName val="0"/>
          <c:showPercent val="0"/>
          <c:showBubbleSize val="0"/>
        </c:dLbls>
        <c:gapWidth val="150"/>
        <c:axId val="78537856"/>
        <c:axId val="78539392"/>
      </c:barChart>
      <c:catAx>
        <c:axId val="78537856"/>
        <c:scaling>
          <c:orientation val="minMax"/>
        </c:scaling>
        <c:delete val="0"/>
        <c:axPos val="b"/>
        <c:majorTickMark val="out"/>
        <c:minorTickMark val="none"/>
        <c:tickLblPos val="nextTo"/>
        <c:txPr>
          <a:bodyPr/>
          <a:lstStyle/>
          <a:p>
            <a:pPr>
              <a:defRPr sz="1050" b="1"/>
            </a:pPr>
            <a:endParaRPr lang="es-MX"/>
          </a:p>
        </c:txPr>
        <c:crossAx val="78539392"/>
        <c:crosses val="autoZero"/>
        <c:auto val="1"/>
        <c:lblAlgn val="ctr"/>
        <c:lblOffset val="100"/>
        <c:noMultiLvlLbl val="0"/>
      </c:catAx>
      <c:valAx>
        <c:axId val="78539392"/>
        <c:scaling>
          <c:orientation val="minMax"/>
        </c:scaling>
        <c:delete val="0"/>
        <c:axPos val="l"/>
        <c:majorGridlines/>
        <c:numFmt formatCode="0.0%" sourceLinked="1"/>
        <c:majorTickMark val="out"/>
        <c:minorTickMark val="none"/>
        <c:tickLblPos val="nextTo"/>
        <c:txPr>
          <a:bodyPr/>
          <a:lstStyle/>
          <a:p>
            <a:pPr>
              <a:defRPr b="1"/>
            </a:pPr>
            <a:endParaRPr lang="es-MX"/>
          </a:p>
        </c:txPr>
        <c:crossAx val="78537856"/>
        <c:crosses val="autoZero"/>
        <c:crossBetween val="between"/>
      </c:valAx>
    </c:plotArea>
    <c:legend>
      <c:legendPos val="t"/>
      <c:layout/>
      <c:overlay val="0"/>
      <c:txPr>
        <a:bodyPr/>
        <a:lstStyle/>
        <a:p>
          <a:pPr>
            <a:defRPr sz="1400" b="1"/>
          </a:pPr>
          <a:endParaRPr lang="es-MX"/>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076825316397903E-2"/>
          <c:y val="9.0130048179524802E-2"/>
          <c:w val="0.91484681868162099"/>
          <c:h val="0.84118464998015297"/>
        </c:manualLayout>
      </c:layout>
      <c:barChart>
        <c:barDir val="col"/>
        <c:grouping val="clustered"/>
        <c:varyColors val="0"/>
        <c:ser>
          <c:idx val="0"/>
          <c:order val="0"/>
          <c:tx>
            <c:strRef>
              <c:f>'26-06'!$N$4</c:f>
              <c:strCache>
                <c:ptCount val="1"/>
                <c:pt idx="0">
                  <c:v>MONTO CAPTURADO EN AFIN</c:v>
                </c:pt>
              </c:strCache>
            </c:strRef>
          </c:tx>
          <c:invertIfNegative val="0"/>
          <c:cat>
            <c:strRef>
              <c:f>'26-06'!$D$5:$D$9</c:f>
              <c:strCache>
                <c:ptCount val="5"/>
                <c:pt idx="0">
                  <c:v>CIEP</c:v>
                </c:pt>
                <c:pt idx="1">
                  <c:v>CGCI</c:v>
                </c:pt>
                <c:pt idx="2">
                  <c:v>VINCULACIÓN</c:v>
                </c:pt>
                <c:pt idx="3">
                  <c:v>COPLADI</c:v>
                </c:pt>
                <c:pt idx="4">
                  <c:v>ESTANCIAS</c:v>
                </c:pt>
              </c:strCache>
            </c:strRef>
          </c:cat>
          <c:val>
            <c:numRef>
              <c:f>'26-06'!$N$5:$N$9</c:f>
              <c:numCache>
                <c:formatCode>0.0%</c:formatCode>
                <c:ptCount val="5"/>
                <c:pt idx="0">
                  <c:v>0.72872621688536798</c:v>
                </c:pt>
                <c:pt idx="1">
                  <c:v>0.83264491076083902</c:v>
                </c:pt>
                <c:pt idx="2">
                  <c:v>0.79645273804876304</c:v>
                </c:pt>
                <c:pt idx="3">
                  <c:v>0.726865361111111</c:v>
                </c:pt>
                <c:pt idx="4">
                  <c:v>0.70716782242638199</c:v>
                </c:pt>
              </c:numCache>
            </c:numRef>
          </c:val>
        </c:ser>
        <c:ser>
          <c:idx val="1"/>
          <c:order val="1"/>
          <c:tx>
            <c:strRef>
              <c:f>'26-06'!$M$4</c:f>
              <c:strCache>
                <c:ptCount val="1"/>
                <c:pt idx="0">
                  <c:v>SUMA DE PAGADO </c:v>
                </c:pt>
              </c:strCache>
            </c:strRef>
          </c:tx>
          <c:invertIfNegative val="0"/>
          <c:cat>
            <c:strRef>
              <c:f>'26-06'!$D$5:$D$9</c:f>
              <c:strCache>
                <c:ptCount val="5"/>
                <c:pt idx="0">
                  <c:v>CIEP</c:v>
                </c:pt>
                <c:pt idx="1">
                  <c:v>CGCI</c:v>
                </c:pt>
                <c:pt idx="2">
                  <c:v>VINCULACIÓN</c:v>
                </c:pt>
                <c:pt idx="3">
                  <c:v>COPLADI</c:v>
                </c:pt>
                <c:pt idx="4">
                  <c:v>ESTANCIAS</c:v>
                </c:pt>
              </c:strCache>
            </c:strRef>
          </c:cat>
          <c:val>
            <c:numRef>
              <c:f>'26-06'!$O$5:$O$9</c:f>
              <c:numCache>
                <c:formatCode>0%</c:formatCode>
                <c:ptCount val="5"/>
                <c:pt idx="0">
                  <c:v>0.65816415201782597</c:v>
                </c:pt>
                <c:pt idx="1">
                  <c:v>0.47</c:v>
                </c:pt>
                <c:pt idx="2">
                  <c:v>0.63149692302232296</c:v>
                </c:pt>
                <c:pt idx="3">
                  <c:v>0.726865361111111</c:v>
                </c:pt>
                <c:pt idx="4">
                  <c:v>0.69301243871528895</c:v>
                </c:pt>
              </c:numCache>
            </c:numRef>
          </c:val>
        </c:ser>
        <c:dLbls>
          <c:showLegendKey val="0"/>
          <c:showVal val="0"/>
          <c:showCatName val="0"/>
          <c:showSerName val="0"/>
          <c:showPercent val="0"/>
          <c:showBubbleSize val="0"/>
        </c:dLbls>
        <c:gapWidth val="150"/>
        <c:axId val="77923072"/>
        <c:axId val="77924608"/>
      </c:barChart>
      <c:catAx>
        <c:axId val="77923072"/>
        <c:scaling>
          <c:orientation val="minMax"/>
        </c:scaling>
        <c:delete val="0"/>
        <c:axPos val="b"/>
        <c:majorTickMark val="out"/>
        <c:minorTickMark val="none"/>
        <c:tickLblPos val="nextTo"/>
        <c:txPr>
          <a:bodyPr/>
          <a:lstStyle/>
          <a:p>
            <a:pPr>
              <a:defRPr sz="1050" b="1"/>
            </a:pPr>
            <a:endParaRPr lang="es-MX"/>
          </a:p>
        </c:txPr>
        <c:crossAx val="77924608"/>
        <c:crosses val="autoZero"/>
        <c:auto val="1"/>
        <c:lblAlgn val="ctr"/>
        <c:lblOffset val="100"/>
        <c:noMultiLvlLbl val="0"/>
      </c:catAx>
      <c:valAx>
        <c:axId val="77924608"/>
        <c:scaling>
          <c:orientation val="minMax"/>
        </c:scaling>
        <c:delete val="0"/>
        <c:axPos val="l"/>
        <c:majorGridlines/>
        <c:numFmt formatCode="0.0%" sourceLinked="1"/>
        <c:majorTickMark val="out"/>
        <c:minorTickMark val="none"/>
        <c:tickLblPos val="nextTo"/>
        <c:txPr>
          <a:bodyPr/>
          <a:lstStyle/>
          <a:p>
            <a:pPr>
              <a:defRPr b="1"/>
            </a:pPr>
            <a:endParaRPr lang="es-MX"/>
          </a:p>
        </c:txPr>
        <c:crossAx val="77923072"/>
        <c:crosses val="autoZero"/>
        <c:crossBetween val="between"/>
      </c:valAx>
    </c:plotArea>
    <c:legend>
      <c:legendPos val="t"/>
      <c:layout/>
      <c:overlay val="0"/>
      <c:txPr>
        <a:bodyPr/>
        <a:lstStyle/>
        <a:p>
          <a:pPr>
            <a:defRPr sz="1200" b="1"/>
          </a:pPr>
          <a:endParaRPr lang="es-MX"/>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3B96A-5ACA-469F-B02A-46A4D4559BCD}" type="doc">
      <dgm:prSet loTypeId="urn:microsoft.com/office/officeart/2011/layout/TabList#1" loCatId="list" qsTypeId="urn:microsoft.com/office/officeart/2005/8/quickstyle/simple1" qsCatId="simple" csTypeId="urn:microsoft.com/office/officeart/2005/8/colors/accent1_3" csCatId="accent1" phldr="1"/>
      <dgm:spPr/>
    </dgm:pt>
    <dgm:pt modelId="{4A341CA3-E2DB-42FE-9134-1AE7D09CB379}">
      <dgm:prSet phldrT="[Texto]"/>
      <dgm:spPr/>
      <dgm:t>
        <a:bodyPr/>
        <a:lstStyle/>
        <a:p>
          <a:r>
            <a:rPr lang="es-MX" dirty="0" smtClean="0"/>
            <a:t>1</a:t>
          </a:r>
          <a:endParaRPr lang="es-MX" dirty="0"/>
        </a:p>
      </dgm:t>
    </dgm:pt>
    <dgm:pt modelId="{A566B23E-B58A-43A4-86D1-17FCF9FC74F0}" type="parTrans" cxnId="{DCA5A79E-E87D-4DBC-915E-BABE8E729ED3}">
      <dgm:prSet/>
      <dgm:spPr/>
      <dgm:t>
        <a:bodyPr/>
        <a:lstStyle/>
        <a:p>
          <a:endParaRPr lang="es-MX"/>
        </a:p>
      </dgm:t>
    </dgm:pt>
    <dgm:pt modelId="{6679A3EC-3B56-4CCD-9CB2-19FE306DC14F}" type="sibTrans" cxnId="{DCA5A79E-E87D-4DBC-915E-BABE8E729ED3}">
      <dgm:prSet/>
      <dgm:spPr/>
      <dgm:t>
        <a:bodyPr/>
        <a:lstStyle/>
        <a:p>
          <a:endParaRPr lang="es-MX"/>
        </a:p>
      </dgm:t>
    </dgm:pt>
    <dgm:pt modelId="{2DCCA94F-5982-4171-899D-C83DFAC2AB0C}">
      <dgm:prSet phldrT="[Texto]"/>
      <dgm:spPr/>
      <dgm:t>
        <a:bodyPr/>
        <a:lstStyle/>
        <a:p>
          <a:r>
            <a:rPr lang="es-MX" dirty="0" smtClean="0"/>
            <a:t>2</a:t>
          </a:r>
          <a:endParaRPr lang="es-MX" dirty="0"/>
        </a:p>
      </dgm:t>
    </dgm:pt>
    <dgm:pt modelId="{4489129E-EBF2-488F-9CAA-6894408B34B3}" type="parTrans" cxnId="{60CC757E-0FDF-4371-9E13-0B033943EAFC}">
      <dgm:prSet/>
      <dgm:spPr/>
      <dgm:t>
        <a:bodyPr/>
        <a:lstStyle/>
        <a:p>
          <a:endParaRPr lang="es-MX"/>
        </a:p>
      </dgm:t>
    </dgm:pt>
    <dgm:pt modelId="{DFFBD3CF-7800-4714-B047-A61DE6BC3ABB}" type="sibTrans" cxnId="{60CC757E-0FDF-4371-9E13-0B033943EAFC}">
      <dgm:prSet/>
      <dgm:spPr/>
      <dgm:t>
        <a:bodyPr/>
        <a:lstStyle/>
        <a:p>
          <a:endParaRPr lang="es-MX"/>
        </a:p>
      </dgm:t>
    </dgm:pt>
    <dgm:pt modelId="{EC508099-72D7-47C4-88B0-E506CC9C8EA1}">
      <dgm:prSet phldrT="[Texto]"/>
      <dgm:spPr/>
      <dgm:t>
        <a:bodyPr/>
        <a:lstStyle/>
        <a:p>
          <a:r>
            <a:rPr lang="es-MX" dirty="0" smtClean="0"/>
            <a:t>3</a:t>
          </a:r>
          <a:endParaRPr lang="es-MX" dirty="0"/>
        </a:p>
      </dgm:t>
    </dgm:pt>
    <dgm:pt modelId="{49910C6F-30DD-4182-9B41-76C0D8813C0D}" type="parTrans" cxnId="{3885F544-82F4-49FA-A072-AAC3943F7A67}">
      <dgm:prSet/>
      <dgm:spPr/>
      <dgm:t>
        <a:bodyPr/>
        <a:lstStyle/>
        <a:p>
          <a:endParaRPr lang="es-MX"/>
        </a:p>
      </dgm:t>
    </dgm:pt>
    <dgm:pt modelId="{E024FA50-CF1A-487C-81A8-D8B86B78030F}" type="sibTrans" cxnId="{3885F544-82F4-49FA-A072-AAC3943F7A67}">
      <dgm:prSet/>
      <dgm:spPr/>
      <dgm:t>
        <a:bodyPr/>
        <a:lstStyle/>
        <a:p>
          <a:endParaRPr lang="es-MX"/>
        </a:p>
      </dgm:t>
    </dgm:pt>
    <dgm:pt modelId="{BA311AE2-ED14-4FC8-BAA7-8889D0D48A8B}">
      <dgm:prSet phldrT="[Texto]"/>
      <dgm:spPr/>
      <dgm:t>
        <a:bodyPr/>
        <a:lstStyle/>
        <a:p>
          <a:r>
            <a:rPr lang="es-MX" dirty="0" smtClean="0"/>
            <a:t>Funciones Sustantivas</a:t>
          </a:r>
          <a:endParaRPr lang="es-MX" dirty="0"/>
        </a:p>
      </dgm:t>
    </dgm:pt>
    <dgm:pt modelId="{C3FE2B11-64D4-4805-89F3-4102722BD5C0}" type="parTrans" cxnId="{F06F4D18-20BF-4575-A993-DF583C42B13C}">
      <dgm:prSet/>
      <dgm:spPr/>
      <dgm:t>
        <a:bodyPr/>
        <a:lstStyle/>
        <a:p>
          <a:endParaRPr lang="es-MX"/>
        </a:p>
      </dgm:t>
    </dgm:pt>
    <dgm:pt modelId="{C6CFEB82-277E-47A2-A658-56F5D03C75D1}" type="sibTrans" cxnId="{F06F4D18-20BF-4575-A993-DF583C42B13C}">
      <dgm:prSet/>
      <dgm:spPr/>
      <dgm:t>
        <a:bodyPr/>
        <a:lstStyle/>
        <a:p>
          <a:endParaRPr lang="es-MX"/>
        </a:p>
      </dgm:t>
    </dgm:pt>
    <dgm:pt modelId="{A25D0621-B025-4EBF-83FB-7C447A9929C2}">
      <dgm:prSet phldrT="[Texto]"/>
      <dgm:spPr/>
      <dgm:t>
        <a:bodyPr/>
        <a:lstStyle/>
        <a:p>
          <a:r>
            <a:rPr lang="es-MX" dirty="0" smtClean="0"/>
            <a:t>Gastos de Representación</a:t>
          </a:r>
          <a:endParaRPr lang="es-MX" dirty="0"/>
        </a:p>
      </dgm:t>
    </dgm:pt>
    <dgm:pt modelId="{62F2ABAE-61E6-4313-88EC-19075406B398}" type="parTrans" cxnId="{26DE98AC-27F6-4F7C-BC67-F266A440C0E8}">
      <dgm:prSet/>
      <dgm:spPr/>
      <dgm:t>
        <a:bodyPr/>
        <a:lstStyle/>
        <a:p>
          <a:endParaRPr lang="es-MX"/>
        </a:p>
      </dgm:t>
    </dgm:pt>
    <dgm:pt modelId="{A7D87666-7460-418E-A5BA-0B9BAC3EF2E4}" type="sibTrans" cxnId="{26DE98AC-27F6-4F7C-BC67-F266A440C0E8}">
      <dgm:prSet/>
      <dgm:spPr/>
      <dgm:t>
        <a:bodyPr/>
        <a:lstStyle/>
        <a:p>
          <a:endParaRPr lang="es-MX"/>
        </a:p>
      </dgm:t>
    </dgm:pt>
    <dgm:pt modelId="{BE6DA686-CD0D-440F-894E-757170F5811D}">
      <dgm:prSet phldrT="[Texto]"/>
      <dgm:spPr/>
      <dgm:t>
        <a:bodyPr/>
        <a:lstStyle/>
        <a:p>
          <a:r>
            <a:rPr lang="es-MX" dirty="0" smtClean="0"/>
            <a:t>Gastos administrativos</a:t>
          </a:r>
          <a:endParaRPr lang="es-MX" dirty="0"/>
        </a:p>
      </dgm:t>
    </dgm:pt>
    <dgm:pt modelId="{6EEFE575-17D3-4C88-8947-C54A16F9686C}" type="parTrans" cxnId="{145C4D2A-EA38-4C71-89BD-DF866E21A881}">
      <dgm:prSet/>
      <dgm:spPr/>
      <dgm:t>
        <a:bodyPr/>
        <a:lstStyle/>
        <a:p>
          <a:endParaRPr lang="es-MX"/>
        </a:p>
      </dgm:t>
    </dgm:pt>
    <dgm:pt modelId="{7F54749B-4EC5-4605-B3A9-9B4BAC017B16}" type="sibTrans" cxnId="{145C4D2A-EA38-4C71-89BD-DF866E21A881}">
      <dgm:prSet/>
      <dgm:spPr/>
      <dgm:t>
        <a:bodyPr/>
        <a:lstStyle/>
        <a:p>
          <a:endParaRPr lang="es-MX"/>
        </a:p>
      </dgm:t>
    </dgm:pt>
    <dgm:pt modelId="{A6D22D20-EF6A-466E-B510-9E819F68E22D}" type="pres">
      <dgm:prSet presAssocID="{FBF3B96A-5ACA-469F-B02A-46A4D4559BCD}" presName="Name0" presStyleCnt="0">
        <dgm:presLayoutVars>
          <dgm:chMax/>
          <dgm:chPref val="3"/>
          <dgm:dir/>
          <dgm:animOne val="branch"/>
          <dgm:animLvl val="lvl"/>
        </dgm:presLayoutVars>
      </dgm:prSet>
      <dgm:spPr/>
    </dgm:pt>
    <dgm:pt modelId="{59DE5DED-1CF5-487C-B81B-208C5231A507}" type="pres">
      <dgm:prSet presAssocID="{4A341CA3-E2DB-42FE-9134-1AE7D09CB379}" presName="composite" presStyleCnt="0"/>
      <dgm:spPr/>
    </dgm:pt>
    <dgm:pt modelId="{CE601D0D-4B67-4376-AF09-267629E2C1A6}" type="pres">
      <dgm:prSet presAssocID="{4A341CA3-E2DB-42FE-9134-1AE7D09CB379}" presName="FirstChild" presStyleLbl="revTx" presStyleIdx="0" presStyleCnt="3">
        <dgm:presLayoutVars>
          <dgm:chMax val="0"/>
          <dgm:chPref val="0"/>
          <dgm:bulletEnabled val="1"/>
        </dgm:presLayoutVars>
      </dgm:prSet>
      <dgm:spPr/>
      <dgm:t>
        <a:bodyPr/>
        <a:lstStyle/>
        <a:p>
          <a:endParaRPr lang="es-MX"/>
        </a:p>
      </dgm:t>
    </dgm:pt>
    <dgm:pt modelId="{CC27CCAA-3C1D-4C9F-B404-A3F8443F1670}" type="pres">
      <dgm:prSet presAssocID="{4A341CA3-E2DB-42FE-9134-1AE7D09CB379}" presName="Parent" presStyleLbl="alignNode1" presStyleIdx="0" presStyleCnt="3">
        <dgm:presLayoutVars>
          <dgm:chMax val="3"/>
          <dgm:chPref val="3"/>
          <dgm:bulletEnabled val="1"/>
        </dgm:presLayoutVars>
      </dgm:prSet>
      <dgm:spPr/>
      <dgm:t>
        <a:bodyPr/>
        <a:lstStyle/>
        <a:p>
          <a:endParaRPr lang="es-MX"/>
        </a:p>
      </dgm:t>
    </dgm:pt>
    <dgm:pt modelId="{92CEA7FA-DE5E-4736-8352-AA263CBC5AD1}" type="pres">
      <dgm:prSet presAssocID="{4A341CA3-E2DB-42FE-9134-1AE7D09CB379}" presName="Accent" presStyleLbl="parChTrans1D1" presStyleIdx="0" presStyleCnt="3"/>
      <dgm:spPr/>
    </dgm:pt>
    <dgm:pt modelId="{E2ADC289-D274-440C-AB4D-B25C4A233D26}" type="pres">
      <dgm:prSet presAssocID="{6679A3EC-3B56-4CCD-9CB2-19FE306DC14F}" presName="sibTrans" presStyleCnt="0"/>
      <dgm:spPr/>
    </dgm:pt>
    <dgm:pt modelId="{4DAB09CC-E536-47A2-A1A3-2ACD51F20E29}" type="pres">
      <dgm:prSet presAssocID="{2DCCA94F-5982-4171-899D-C83DFAC2AB0C}" presName="composite" presStyleCnt="0"/>
      <dgm:spPr/>
    </dgm:pt>
    <dgm:pt modelId="{AE18ED09-9357-4B59-AEA4-EF1AF98B1BDB}" type="pres">
      <dgm:prSet presAssocID="{2DCCA94F-5982-4171-899D-C83DFAC2AB0C}" presName="FirstChild" presStyleLbl="revTx" presStyleIdx="1" presStyleCnt="3">
        <dgm:presLayoutVars>
          <dgm:chMax val="0"/>
          <dgm:chPref val="0"/>
          <dgm:bulletEnabled val="1"/>
        </dgm:presLayoutVars>
      </dgm:prSet>
      <dgm:spPr/>
      <dgm:t>
        <a:bodyPr/>
        <a:lstStyle/>
        <a:p>
          <a:endParaRPr lang="es-MX"/>
        </a:p>
      </dgm:t>
    </dgm:pt>
    <dgm:pt modelId="{75746C5E-F568-4890-8781-A22D039045BF}" type="pres">
      <dgm:prSet presAssocID="{2DCCA94F-5982-4171-899D-C83DFAC2AB0C}" presName="Parent" presStyleLbl="alignNode1" presStyleIdx="1" presStyleCnt="3">
        <dgm:presLayoutVars>
          <dgm:chMax val="3"/>
          <dgm:chPref val="3"/>
          <dgm:bulletEnabled val="1"/>
        </dgm:presLayoutVars>
      </dgm:prSet>
      <dgm:spPr/>
      <dgm:t>
        <a:bodyPr/>
        <a:lstStyle/>
        <a:p>
          <a:endParaRPr lang="es-MX"/>
        </a:p>
      </dgm:t>
    </dgm:pt>
    <dgm:pt modelId="{ED23F73C-7E44-4FB7-8E03-B424D21FC329}" type="pres">
      <dgm:prSet presAssocID="{2DCCA94F-5982-4171-899D-C83DFAC2AB0C}" presName="Accent" presStyleLbl="parChTrans1D1" presStyleIdx="1" presStyleCnt="3"/>
      <dgm:spPr/>
    </dgm:pt>
    <dgm:pt modelId="{1E5759A0-2AD1-417B-911B-286D8BABA93E}" type="pres">
      <dgm:prSet presAssocID="{DFFBD3CF-7800-4714-B047-A61DE6BC3ABB}" presName="sibTrans" presStyleCnt="0"/>
      <dgm:spPr/>
    </dgm:pt>
    <dgm:pt modelId="{F48CA01F-E2B0-4ABA-8D35-5CE67177F56E}" type="pres">
      <dgm:prSet presAssocID="{EC508099-72D7-47C4-88B0-E506CC9C8EA1}" presName="composite" presStyleCnt="0"/>
      <dgm:spPr/>
    </dgm:pt>
    <dgm:pt modelId="{9B224FFD-1160-4F9E-A34C-A66C97C23FC2}" type="pres">
      <dgm:prSet presAssocID="{EC508099-72D7-47C4-88B0-E506CC9C8EA1}" presName="FirstChild" presStyleLbl="revTx" presStyleIdx="2" presStyleCnt="3">
        <dgm:presLayoutVars>
          <dgm:chMax val="0"/>
          <dgm:chPref val="0"/>
          <dgm:bulletEnabled val="1"/>
        </dgm:presLayoutVars>
      </dgm:prSet>
      <dgm:spPr/>
      <dgm:t>
        <a:bodyPr/>
        <a:lstStyle/>
        <a:p>
          <a:endParaRPr lang="es-MX"/>
        </a:p>
      </dgm:t>
    </dgm:pt>
    <dgm:pt modelId="{0A765122-9CAD-41B4-8338-6781C1F78A37}" type="pres">
      <dgm:prSet presAssocID="{EC508099-72D7-47C4-88B0-E506CC9C8EA1}" presName="Parent" presStyleLbl="alignNode1" presStyleIdx="2" presStyleCnt="3">
        <dgm:presLayoutVars>
          <dgm:chMax val="3"/>
          <dgm:chPref val="3"/>
          <dgm:bulletEnabled val="1"/>
        </dgm:presLayoutVars>
      </dgm:prSet>
      <dgm:spPr/>
      <dgm:t>
        <a:bodyPr/>
        <a:lstStyle/>
        <a:p>
          <a:endParaRPr lang="es-MX"/>
        </a:p>
      </dgm:t>
    </dgm:pt>
    <dgm:pt modelId="{B48C18B6-6723-4B07-B490-995346F78B62}" type="pres">
      <dgm:prSet presAssocID="{EC508099-72D7-47C4-88B0-E506CC9C8EA1}" presName="Accent" presStyleLbl="parChTrans1D1" presStyleIdx="2" presStyleCnt="3"/>
      <dgm:spPr/>
    </dgm:pt>
  </dgm:ptLst>
  <dgm:cxnLst>
    <dgm:cxn modelId="{3885F544-82F4-49FA-A072-AAC3943F7A67}" srcId="{FBF3B96A-5ACA-469F-B02A-46A4D4559BCD}" destId="{EC508099-72D7-47C4-88B0-E506CC9C8EA1}" srcOrd="2" destOrd="0" parTransId="{49910C6F-30DD-4182-9B41-76C0D8813C0D}" sibTransId="{E024FA50-CF1A-487C-81A8-D8B86B78030F}"/>
    <dgm:cxn modelId="{C98E34A2-F650-413E-AFFA-808DCF2A93BC}" type="presOf" srcId="{4A341CA3-E2DB-42FE-9134-1AE7D09CB379}" destId="{CC27CCAA-3C1D-4C9F-B404-A3F8443F1670}" srcOrd="0" destOrd="0" presId="urn:microsoft.com/office/officeart/2011/layout/TabList#1"/>
    <dgm:cxn modelId="{8FFED07A-838B-41E3-AC13-BCF1971FE997}" type="presOf" srcId="{BA311AE2-ED14-4FC8-BAA7-8889D0D48A8B}" destId="{CE601D0D-4B67-4376-AF09-267629E2C1A6}" srcOrd="0" destOrd="0" presId="urn:microsoft.com/office/officeart/2011/layout/TabList#1"/>
    <dgm:cxn modelId="{145C4D2A-EA38-4C71-89BD-DF866E21A881}" srcId="{EC508099-72D7-47C4-88B0-E506CC9C8EA1}" destId="{BE6DA686-CD0D-440F-894E-757170F5811D}" srcOrd="0" destOrd="0" parTransId="{6EEFE575-17D3-4C88-8947-C54A16F9686C}" sibTransId="{7F54749B-4EC5-4605-B3A9-9B4BAC017B16}"/>
    <dgm:cxn modelId="{D5DAE387-72FB-4372-854D-C6E1F8EAB981}" type="presOf" srcId="{EC508099-72D7-47C4-88B0-E506CC9C8EA1}" destId="{0A765122-9CAD-41B4-8338-6781C1F78A37}" srcOrd="0" destOrd="0" presId="urn:microsoft.com/office/officeart/2011/layout/TabList#1"/>
    <dgm:cxn modelId="{DCA5A79E-E87D-4DBC-915E-BABE8E729ED3}" srcId="{FBF3B96A-5ACA-469F-B02A-46A4D4559BCD}" destId="{4A341CA3-E2DB-42FE-9134-1AE7D09CB379}" srcOrd="0" destOrd="0" parTransId="{A566B23E-B58A-43A4-86D1-17FCF9FC74F0}" sibTransId="{6679A3EC-3B56-4CCD-9CB2-19FE306DC14F}"/>
    <dgm:cxn modelId="{1CF1C461-CD54-446F-A288-020931F4C24E}" type="presOf" srcId="{BE6DA686-CD0D-440F-894E-757170F5811D}" destId="{9B224FFD-1160-4F9E-A34C-A66C97C23FC2}" srcOrd="0" destOrd="0" presId="urn:microsoft.com/office/officeart/2011/layout/TabList#1"/>
    <dgm:cxn modelId="{A94BC0CD-89DA-4C4B-99B2-5C6B69660690}" type="presOf" srcId="{FBF3B96A-5ACA-469F-B02A-46A4D4559BCD}" destId="{A6D22D20-EF6A-466E-B510-9E819F68E22D}" srcOrd="0" destOrd="0" presId="urn:microsoft.com/office/officeart/2011/layout/TabList#1"/>
    <dgm:cxn modelId="{D5A9E3AA-8DB4-40C4-B5ED-97BC11049FB2}" type="presOf" srcId="{2DCCA94F-5982-4171-899D-C83DFAC2AB0C}" destId="{75746C5E-F568-4890-8781-A22D039045BF}" srcOrd="0" destOrd="0" presId="urn:microsoft.com/office/officeart/2011/layout/TabList#1"/>
    <dgm:cxn modelId="{26DE98AC-27F6-4F7C-BC67-F266A440C0E8}" srcId="{2DCCA94F-5982-4171-899D-C83DFAC2AB0C}" destId="{A25D0621-B025-4EBF-83FB-7C447A9929C2}" srcOrd="0" destOrd="0" parTransId="{62F2ABAE-61E6-4313-88EC-19075406B398}" sibTransId="{A7D87666-7460-418E-A5BA-0B9BAC3EF2E4}"/>
    <dgm:cxn modelId="{60CC757E-0FDF-4371-9E13-0B033943EAFC}" srcId="{FBF3B96A-5ACA-469F-B02A-46A4D4559BCD}" destId="{2DCCA94F-5982-4171-899D-C83DFAC2AB0C}" srcOrd="1" destOrd="0" parTransId="{4489129E-EBF2-488F-9CAA-6894408B34B3}" sibTransId="{DFFBD3CF-7800-4714-B047-A61DE6BC3ABB}"/>
    <dgm:cxn modelId="{F06F4D18-20BF-4575-A993-DF583C42B13C}" srcId="{4A341CA3-E2DB-42FE-9134-1AE7D09CB379}" destId="{BA311AE2-ED14-4FC8-BAA7-8889D0D48A8B}" srcOrd="0" destOrd="0" parTransId="{C3FE2B11-64D4-4805-89F3-4102722BD5C0}" sibTransId="{C6CFEB82-277E-47A2-A658-56F5D03C75D1}"/>
    <dgm:cxn modelId="{A72F8AD0-AD4D-4626-A717-B43EFD60D80A}" type="presOf" srcId="{A25D0621-B025-4EBF-83FB-7C447A9929C2}" destId="{AE18ED09-9357-4B59-AEA4-EF1AF98B1BDB}" srcOrd="0" destOrd="0" presId="urn:microsoft.com/office/officeart/2011/layout/TabList#1"/>
    <dgm:cxn modelId="{A29AAA53-3511-40CA-9101-406CDBFCBD0B}" type="presParOf" srcId="{A6D22D20-EF6A-466E-B510-9E819F68E22D}" destId="{59DE5DED-1CF5-487C-B81B-208C5231A507}" srcOrd="0" destOrd="0" presId="urn:microsoft.com/office/officeart/2011/layout/TabList#1"/>
    <dgm:cxn modelId="{6462D2E3-ECDD-4BD8-9952-221F7434BD8E}" type="presParOf" srcId="{59DE5DED-1CF5-487C-B81B-208C5231A507}" destId="{CE601D0D-4B67-4376-AF09-267629E2C1A6}" srcOrd="0" destOrd="0" presId="urn:microsoft.com/office/officeart/2011/layout/TabList#1"/>
    <dgm:cxn modelId="{7EEA5337-793C-48F5-8B7D-1377C28425C1}" type="presParOf" srcId="{59DE5DED-1CF5-487C-B81B-208C5231A507}" destId="{CC27CCAA-3C1D-4C9F-B404-A3F8443F1670}" srcOrd="1" destOrd="0" presId="urn:microsoft.com/office/officeart/2011/layout/TabList#1"/>
    <dgm:cxn modelId="{CA5F3C64-D698-4DF5-8EF9-694E766EDCAC}" type="presParOf" srcId="{59DE5DED-1CF5-487C-B81B-208C5231A507}" destId="{92CEA7FA-DE5E-4736-8352-AA263CBC5AD1}" srcOrd="2" destOrd="0" presId="urn:microsoft.com/office/officeart/2011/layout/TabList#1"/>
    <dgm:cxn modelId="{C44D49D4-CB53-4953-A5CA-0BD121A662EB}" type="presParOf" srcId="{A6D22D20-EF6A-466E-B510-9E819F68E22D}" destId="{E2ADC289-D274-440C-AB4D-B25C4A233D26}" srcOrd="1" destOrd="0" presId="urn:microsoft.com/office/officeart/2011/layout/TabList#1"/>
    <dgm:cxn modelId="{67CAB586-E81F-4EF7-9D48-A3D54EED8E28}" type="presParOf" srcId="{A6D22D20-EF6A-466E-B510-9E819F68E22D}" destId="{4DAB09CC-E536-47A2-A1A3-2ACD51F20E29}" srcOrd="2" destOrd="0" presId="urn:microsoft.com/office/officeart/2011/layout/TabList#1"/>
    <dgm:cxn modelId="{BA51EC27-20A4-4ED8-809B-6B6460A2453E}" type="presParOf" srcId="{4DAB09CC-E536-47A2-A1A3-2ACD51F20E29}" destId="{AE18ED09-9357-4B59-AEA4-EF1AF98B1BDB}" srcOrd="0" destOrd="0" presId="urn:microsoft.com/office/officeart/2011/layout/TabList#1"/>
    <dgm:cxn modelId="{B8EAC378-CC81-4E32-BEB2-5836E27EFCB6}" type="presParOf" srcId="{4DAB09CC-E536-47A2-A1A3-2ACD51F20E29}" destId="{75746C5E-F568-4890-8781-A22D039045BF}" srcOrd="1" destOrd="0" presId="urn:microsoft.com/office/officeart/2011/layout/TabList#1"/>
    <dgm:cxn modelId="{2711408B-607F-4CF1-B944-611D2F49A5FD}" type="presParOf" srcId="{4DAB09CC-E536-47A2-A1A3-2ACD51F20E29}" destId="{ED23F73C-7E44-4FB7-8E03-B424D21FC329}" srcOrd="2" destOrd="0" presId="urn:microsoft.com/office/officeart/2011/layout/TabList#1"/>
    <dgm:cxn modelId="{3D68D4B7-899A-4ED1-8C7A-84A9716A9BC6}" type="presParOf" srcId="{A6D22D20-EF6A-466E-B510-9E819F68E22D}" destId="{1E5759A0-2AD1-417B-911B-286D8BABA93E}" srcOrd="3" destOrd="0" presId="urn:microsoft.com/office/officeart/2011/layout/TabList#1"/>
    <dgm:cxn modelId="{C44BA202-F74E-4354-A1DE-D2D3B9098D0C}" type="presParOf" srcId="{A6D22D20-EF6A-466E-B510-9E819F68E22D}" destId="{F48CA01F-E2B0-4ABA-8D35-5CE67177F56E}" srcOrd="4" destOrd="0" presId="urn:microsoft.com/office/officeart/2011/layout/TabList#1"/>
    <dgm:cxn modelId="{4C2D1157-0676-4E30-8B01-594D12BAACD4}" type="presParOf" srcId="{F48CA01F-E2B0-4ABA-8D35-5CE67177F56E}" destId="{9B224FFD-1160-4F9E-A34C-A66C97C23FC2}" srcOrd="0" destOrd="0" presId="urn:microsoft.com/office/officeart/2011/layout/TabList#1"/>
    <dgm:cxn modelId="{47668882-12C1-48AB-87BC-E88955F2CC5B}" type="presParOf" srcId="{F48CA01F-E2B0-4ABA-8D35-5CE67177F56E}" destId="{0A765122-9CAD-41B4-8338-6781C1F78A37}" srcOrd="1" destOrd="0" presId="urn:microsoft.com/office/officeart/2011/layout/TabList#1"/>
    <dgm:cxn modelId="{28314E43-0DD3-4ACB-A04A-E3163801365E}" type="presParOf" srcId="{F48CA01F-E2B0-4ABA-8D35-5CE67177F56E}" destId="{B48C18B6-6723-4B07-B490-995346F78B62}" srcOrd="2" destOrd="0" presId="urn:microsoft.com/office/officeart/2011/layout/Tab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C18B6-6723-4B07-B490-995346F78B62}">
      <dsp:nvSpPr>
        <dsp:cNvPr id="0" name=""/>
        <dsp:cNvSpPr/>
      </dsp:nvSpPr>
      <dsp:spPr>
        <a:xfrm>
          <a:off x="0" y="2515876"/>
          <a:ext cx="539083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23F73C-7E44-4FB7-8E03-B424D21FC329}">
      <dsp:nvSpPr>
        <dsp:cNvPr id="0" name=""/>
        <dsp:cNvSpPr/>
      </dsp:nvSpPr>
      <dsp:spPr>
        <a:xfrm>
          <a:off x="0" y="1663753"/>
          <a:ext cx="539083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CEA7FA-DE5E-4736-8352-AA263CBC5AD1}">
      <dsp:nvSpPr>
        <dsp:cNvPr id="0" name=""/>
        <dsp:cNvSpPr/>
      </dsp:nvSpPr>
      <dsp:spPr>
        <a:xfrm>
          <a:off x="0" y="811630"/>
          <a:ext cx="539083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01D0D-4B67-4376-AF09-267629E2C1A6}">
      <dsp:nvSpPr>
        <dsp:cNvPr id="0" name=""/>
        <dsp:cNvSpPr/>
      </dsp:nvSpPr>
      <dsp:spPr>
        <a:xfrm>
          <a:off x="1401618" y="84"/>
          <a:ext cx="3989220" cy="81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lvl="0" algn="l" defTabSz="1289050">
            <a:lnSpc>
              <a:spcPct val="90000"/>
            </a:lnSpc>
            <a:spcBef>
              <a:spcPct val="0"/>
            </a:spcBef>
            <a:spcAft>
              <a:spcPct val="35000"/>
            </a:spcAft>
          </a:pPr>
          <a:r>
            <a:rPr lang="es-MX" sz="2900" kern="1200" dirty="0" smtClean="0"/>
            <a:t>Funciones Sustantivas</a:t>
          </a:r>
          <a:endParaRPr lang="es-MX" sz="2900" kern="1200" dirty="0"/>
        </a:p>
      </dsp:txBody>
      <dsp:txXfrm>
        <a:off x="1401618" y="84"/>
        <a:ext cx="3989220" cy="811545"/>
      </dsp:txXfrm>
    </dsp:sp>
    <dsp:sp modelId="{CC27CCAA-3C1D-4C9F-B404-A3F8443F1670}">
      <dsp:nvSpPr>
        <dsp:cNvPr id="0" name=""/>
        <dsp:cNvSpPr/>
      </dsp:nvSpPr>
      <dsp:spPr>
        <a:xfrm>
          <a:off x="0" y="84"/>
          <a:ext cx="1401618" cy="811545"/>
        </a:xfrm>
        <a:prstGeom prst="round2SameRect">
          <a:avLst>
            <a:gd name="adj1" fmla="val 16670"/>
            <a:gd name="adj2" fmla="val 0"/>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lvl="0" algn="ctr" defTabSz="1911350">
            <a:lnSpc>
              <a:spcPct val="90000"/>
            </a:lnSpc>
            <a:spcBef>
              <a:spcPct val="0"/>
            </a:spcBef>
            <a:spcAft>
              <a:spcPct val="35000"/>
            </a:spcAft>
          </a:pPr>
          <a:r>
            <a:rPr lang="es-MX" sz="4300" kern="1200" dirty="0" smtClean="0"/>
            <a:t>1</a:t>
          </a:r>
          <a:endParaRPr lang="es-MX" sz="4300" kern="1200" dirty="0"/>
        </a:p>
      </dsp:txBody>
      <dsp:txXfrm>
        <a:off x="39623" y="39707"/>
        <a:ext cx="1322372" cy="771922"/>
      </dsp:txXfrm>
    </dsp:sp>
    <dsp:sp modelId="{AE18ED09-9357-4B59-AEA4-EF1AF98B1BDB}">
      <dsp:nvSpPr>
        <dsp:cNvPr id="0" name=""/>
        <dsp:cNvSpPr/>
      </dsp:nvSpPr>
      <dsp:spPr>
        <a:xfrm>
          <a:off x="1401618" y="852207"/>
          <a:ext cx="3989220" cy="81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lvl="0" algn="l" defTabSz="1289050">
            <a:lnSpc>
              <a:spcPct val="90000"/>
            </a:lnSpc>
            <a:spcBef>
              <a:spcPct val="0"/>
            </a:spcBef>
            <a:spcAft>
              <a:spcPct val="35000"/>
            </a:spcAft>
          </a:pPr>
          <a:r>
            <a:rPr lang="es-MX" sz="2900" kern="1200" dirty="0" smtClean="0"/>
            <a:t>Gastos de Representación</a:t>
          </a:r>
          <a:endParaRPr lang="es-MX" sz="2900" kern="1200" dirty="0"/>
        </a:p>
      </dsp:txBody>
      <dsp:txXfrm>
        <a:off x="1401618" y="852207"/>
        <a:ext cx="3989220" cy="811545"/>
      </dsp:txXfrm>
    </dsp:sp>
    <dsp:sp modelId="{75746C5E-F568-4890-8781-A22D039045BF}">
      <dsp:nvSpPr>
        <dsp:cNvPr id="0" name=""/>
        <dsp:cNvSpPr/>
      </dsp:nvSpPr>
      <dsp:spPr>
        <a:xfrm>
          <a:off x="0" y="852207"/>
          <a:ext cx="1401618" cy="811545"/>
        </a:xfrm>
        <a:prstGeom prst="round2SameRect">
          <a:avLst>
            <a:gd name="adj1" fmla="val 16670"/>
            <a:gd name="adj2" fmla="val 0"/>
          </a:avLst>
        </a:prstGeom>
        <a:solidFill>
          <a:schemeClr val="accent1">
            <a:shade val="80000"/>
            <a:hueOff val="153123"/>
            <a:satOff val="-2196"/>
            <a:lumOff val="12807"/>
            <a:alphaOff val="0"/>
          </a:schemeClr>
        </a:solidFill>
        <a:ln w="25400" cap="flat" cmpd="sng" algn="ctr">
          <a:solidFill>
            <a:schemeClr val="accent1">
              <a:shade val="80000"/>
              <a:hueOff val="153123"/>
              <a:satOff val="-2196"/>
              <a:lumOff val="128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lvl="0" algn="ctr" defTabSz="1911350">
            <a:lnSpc>
              <a:spcPct val="90000"/>
            </a:lnSpc>
            <a:spcBef>
              <a:spcPct val="0"/>
            </a:spcBef>
            <a:spcAft>
              <a:spcPct val="35000"/>
            </a:spcAft>
          </a:pPr>
          <a:r>
            <a:rPr lang="es-MX" sz="4300" kern="1200" dirty="0" smtClean="0"/>
            <a:t>2</a:t>
          </a:r>
          <a:endParaRPr lang="es-MX" sz="4300" kern="1200" dirty="0"/>
        </a:p>
      </dsp:txBody>
      <dsp:txXfrm>
        <a:off x="39623" y="891830"/>
        <a:ext cx="1322372" cy="771922"/>
      </dsp:txXfrm>
    </dsp:sp>
    <dsp:sp modelId="{9B224FFD-1160-4F9E-A34C-A66C97C23FC2}">
      <dsp:nvSpPr>
        <dsp:cNvPr id="0" name=""/>
        <dsp:cNvSpPr/>
      </dsp:nvSpPr>
      <dsp:spPr>
        <a:xfrm>
          <a:off x="1401618" y="1704330"/>
          <a:ext cx="3989220" cy="81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lvl="0" algn="l" defTabSz="1289050">
            <a:lnSpc>
              <a:spcPct val="90000"/>
            </a:lnSpc>
            <a:spcBef>
              <a:spcPct val="0"/>
            </a:spcBef>
            <a:spcAft>
              <a:spcPct val="35000"/>
            </a:spcAft>
          </a:pPr>
          <a:r>
            <a:rPr lang="es-MX" sz="2900" kern="1200" dirty="0" smtClean="0"/>
            <a:t>Gastos administrativos</a:t>
          </a:r>
          <a:endParaRPr lang="es-MX" sz="2900" kern="1200" dirty="0"/>
        </a:p>
      </dsp:txBody>
      <dsp:txXfrm>
        <a:off x="1401618" y="1704330"/>
        <a:ext cx="3989220" cy="811545"/>
      </dsp:txXfrm>
    </dsp:sp>
    <dsp:sp modelId="{0A765122-9CAD-41B4-8338-6781C1F78A37}">
      <dsp:nvSpPr>
        <dsp:cNvPr id="0" name=""/>
        <dsp:cNvSpPr/>
      </dsp:nvSpPr>
      <dsp:spPr>
        <a:xfrm>
          <a:off x="0" y="1704330"/>
          <a:ext cx="1401618" cy="811545"/>
        </a:xfrm>
        <a:prstGeom prst="round2SameRect">
          <a:avLst>
            <a:gd name="adj1" fmla="val 16670"/>
            <a:gd name="adj2" fmla="val 0"/>
          </a:avLst>
        </a:prstGeom>
        <a:solidFill>
          <a:schemeClr val="accent1">
            <a:shade val="80000"/>
            <a:hueOff val="306246"/>
            <a:satOff val="-4392"/>
            <a:lumOff val="25615"/>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lvl="0" algn="ctr" defTabSz="1911350">
            <a:lnSpc>
              <a:spcPct val="90000"/>
            </a:lnSpc>
            <a:spcBef>
              <a:spcPct val="0"/>
            </a:spcBef>
            <a:spcAft>
              <a:spcPct val="35000"/>
            </a:spcAft>
          </a:pPr>
          <a:r>
            <a:rPr lang="es-MX" sz="4300" kern="1200" dirty="0" smtClean="0"/>
            <a:t>3</a:t>
          </a:r>
          <a:endParaRPr lang="es-MX" sz="4300" kern="1200" dirty="0"/>
        </a:p>
      </dsp:txBody>
      <dsp:txXfrm>
        <a:off x="39623" y="1743953"/>
        <a:ext cx="1322372" cy="771922"/>
      </dsp:txXfrm>
    </dsp:sp>
  </dsp:spTree>
</dsp:drawing>
</file>

<file path=ppt/diagrams/layout1.xml><?xml version="1.0" encoding="utf-8"?>
<dgm:layoutDef xmlns:dgm="http://schemas.openxmlformats.org/drawingml/2006/diagram" xmlns:a="http://schemas.openxmlformats.org/drawingml/2006/main" uniqueId="urn:microsoft.com/office/officeart/2011/layout/TabList#1">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2DD215-1DAF-407F-BBA3-8391DB600BDC}" type="datetimeFigureOut">
              <a:rPr lang="es-MX" smtClean="0"/>
              <a:t>02/10/2014</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260D2B-6A01-4C5E-B170-18361A716FD5}" type="slidenum">
              <a:rPr lang="es-MX" smtClean="0"/>
              <a:t>‹Nº›</a:t>
            </a:fld>
            <a:endParaRPr lang="es-MX"/>
          </a:p>
        </p:txBody>
      </p:sp>
    </p:spTree>
    <p:extLst>
      <p:ext uri="{BB962C8B-B14F-4D97-AF65-F5344CB8AC3E}">
        <p14:creationId xmlns:p14="http://schemas.microsoft.com/office/powerpoint/2010/main" val="72582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fld id="{F12D1E4B-0E85-4C38-873F-BCEB40A83A5C}" type="slidenum">
              <a:rPr lang="es-MX"/>
              <a:pPr/>
              <a:t>9</a:t>
            </a:fld>
            <a:endParaRPr lang="es-MX"/>
          </a:p>
        </p:txBody>
      </p:sp>
      <p:sp>
        <p:nvSpPr>
          <p:cNvPr id="19459" name="Rectangle 2"/>
          <p:cNvSpPr>
            <a:spLocks noGrp="1" noRot="1" noChangeAspect="1" noChangeArrowheads="1" noTextEdit="1"/>
          </p:cNvSpPr>
          <p:nvPr>
            <p:ph type="sldImg"/>
          </p:nvPr>
        </p:nvSpPr>
        <p:spPr>
          <a:xfrm>
            <a:off x="406400" y="696913"/>
            <a:ext cx="6197600" cy="3486150"/>
          </a:xfrm>
          <a:ln/>
        </p:spPr>
      </p:sp>
      <p:sp>
        <p:nvSpPr>
          <p:cNvPr id="19460" name="Rectangle 3"/>
          <p:cNvSpPr>
            <a:spLocks noGrp="1" noChangeArrowheads="1"/>
          </p:cNvSpPr>
          <p:nvPr>
            <p:ph type="body" idx="1"/>
          </p:nvPr>
        </p:nvSpPr>
        <p:spPr/>
        <p:txBody>
          <a:bodyPr/>
          <a:lstStyle/>
          <a:p>
            <a:pPr eaLnBrk="1" hangingPunct="1"/>
            <a:endParaRPr lang="es-MX" smtClean="0"/>
          </a:p>
        </p:txBody>
      </p:sp>
    </p:spTree>
    <p:extLst>
      <p:ext uri="{BB962C8B-B14F-4D97-AF65-F5344CB8AC3E}">
        <p14:creationId xmlns:p14="http://schemas.microsoft.com/office/powerpoint/2010/main" val="224361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5D6BC5A-8066-406C-9F63-34D109005291}" type="slidenum">
              <a:rPr lang="es-MX" altLang="es-MX"/>
              <a:pPr fontAlgn="base">
                <a:spcBef>
                  <a:spcPct val="0"/>
                </a:spcBef>
                <a:spcAft>
                  <a:spcPct val="0"/>
                </a:spcAft>
              </a:pPr>
              <a:t>12</a:t>
            </a:fld>
            <a:endParaRPr lang="es-MX" altLang="es-MX"/>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smtClean="0"/>
          </a:p>
        </p:txBody>
      </p:sp>
    </p:spTree>
    <p:extLst>
      <p:ext uri="{BB962C8B-B14F-4D97-AF65-F5344CB8AC3E}">
        <p14:creationId xmlns:p14="http://schemas.microsoft.com/office/powerpoint/2010/main" val="28369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8D09C04-4414-4DF0-BF8B-BCAE15744F48}" type="slidenum">
              <a:rPr lang="es-MX" smtClean="0"/>
              <a:t>81</a:t>
            </a:fld>
            <a:endParaRPr lang="es-MX"/>
          </a:p>
        </p:txBody>
      </p:sp>
    </p:spTree>
    <p:extLst>
      <p:ext uri="{BB962C8B-B14F-4D97-AF65-F5344CB8AC3E}">
        <p14:creationId xmlns:p14="http://schemas.microsoft.com/office/powerpoint/2010/main" val="394350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36D303-F6C8-4D74-B452-621BC3947A57}" type="datetimeFigureOut">
              <a:rPr lang="en-GB" smtClean="0"/>
              <a:t>02/10/2014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55121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36D303-F6C8-4D74-B452-621BC3947A57}" type="datetimeFigureOut">
              <a:rPr lang="en-GB" smtClean="0"/>
              <a:t>02/10/2014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243526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36D303-F6C8-4D74-B452-621BC3947A57}" type="datetimeFigureOut">
              <a:rPr lang="en-GB" smtClean="0"/>
              <a:t>02/10/2014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150572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36D303-F6C8-4D74-B452-621BC3947A57}" type="datetimeFigureOut">
              <a:rPr lang="en-GB" smtClean="0"/>
              <a:t>02/10/2014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3068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36D303-F6C8-4D74-B452-621BC3947A57}" type="datetimeFigureOut">
              <a:rPr lang="en-GB" smtClean="0"/>
              <a:t>02/10/2014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2064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36D303-F6C8-4D74-B452-621BC3947A57}" type="datetimeFigureOut">
              <a:rPr lang="en-GB" smtClean="0"/>
              <a:t>02/10/2014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340822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36D303-F6C8-4D74-B452-621BC3947A57}" type="datetimeFigureOut">
              <a:rPr lang="en-GB" smtClean="0"/>
              <a:t>02/10/2014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248132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36D303-F6C8-4D74-B452-621BC3947A57}" type="datetimeFigureOut">
              <a:rPr lang="en-GB" smtClean="0"/>
              <a:t>02/10/2014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412450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6D303-F6C8-4D74-B452-621BC3947A57}" type="datetimeFigureOut">
              <a:rPr lang="en-GB" smtClean="0"/>
              <a:t>02/10/2014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204558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6D303-F6C8-4D74-B452-621BC3947A57}" type="datetimeFigureOut">
              <a:rPr lang="en-GB" smtClean="0"/>
              <a:t>02/10/2014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291356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6D303-F6C8-4D74-B452-621BC3947A57}" type="datetimeFigureOut">
              <a:rPr lang="en-GB" smtClean="0"/>
              <a:t>02/10/2014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56064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36D303-F6C8-4D74-B452-621BC3947A57}" type="datetimeFigureOut">
              <a:rPr lang="en-GB" smtClean="0"/>
              <a:t>02/10/2014</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16DA73C-0359-4585-977C-7E262B36145A}" type="slidenum">
              <a:rPr lang="en-GB" smtClean="0"/>
              <a:t>‹Nº›</a:t>
            </a:fld>
            <a:endParaRPr lang="en-GB"/>
          </a:p>
        </p:txBody>
      </p:sp>
    </p:spTree>
    <p:extLst>
      <p:ext uri="{BB962C8B-B14F-4D97-AF65-F5344CB8AC3E}">
        <p14:creationId xmlns:p14="http://schemas.microsoft.com/office/powerpoint/2010/main" val="241615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dropbox.com/s/k93tdligrhnel53/Listado%20de%20Claves%20Actualizado.pdf?dl=0"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emf"/><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559824" y="4859000"/>
            <a:ext cx="1584176" cy="261610"/>
          </a:xfrm>
          <a:prstGeom prst="rect">
            <a:avLst/>
          </a:prstGeom>
          <a:noFill/>
        </p:spPr>
        <p:txBody>
          <a:bodyPr wrap="square" rtlCol="0">
            <a:spAutoFit/>
          </a:bodyPr>
          <a:lstStyle/>
          <a:p>
            <a:r>
              <a:rPr lang="es-MX" sz="1100" b="1" dirty="0" smtClean="0">
                <a:solidFill>
                  <a:schemeClr val="bg1"/>
                </a:solidFill>
                <a:latin typeface="Arial Narrow" panose="020B0606020202030204" pitchFamily="34" charset="0"/>
              </a:rPr>
              <a:t>29 de Septiembre</a:t>
            </a:r>
            <a:endParaRPr lang="es-MX" sz="11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690969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722313" y="1878806"/>
            <a:ext cx="7772400" cy="1125141"/>
          </a:xfrm>
        </p:spPr>
        <p:txBody>
          <a:bodyPr rtlCol="0">
            <a:noAutofit/>
          </a:bodyPr>
          <a:lstStyle/>
          <a:p>
            <a:pPr algn="ctr" fontAlgn="auto">
              <a:spcAft>
                <a:spcPts val="0"/>
              </a:spcAft>
              <a:buFont typeface="Arial" pitchFamily="34" charset="0"/>
              <a:buNone/>
              <a:defRPr/>
            </a:pPr>
            <a:endParaRPr lang="es-ES" sz="3600" b="1" i="1" dirty="0" smtClean="0">
              <a:solidFill>
                <a:srgbClr val="6E2235"/>
              </a:solidFill>
              <a:latin typeface="+mj-lt"/>
              <a:ea typeface="+mj-ea"/>
              <a:cs typeface="+mj-cs"/>
            </a:endParaRPr>
          </a:p>
          <a:p>
            <a:pPr algn="ctr" fontAlgn="auto">
              <a:spcAft>
                <a:spcPts val="0"/>
              </a:spcAft>
              <a:buFont typeface="Arial" pitchFamily="34" charset="0"/>
              <a:buNone/>
              <a:defRPr/>
            </a:pPr>
            <a:endParaRPr lang="es-ES" sz="3600" b="1" i="1" dirty="0" smtClean="0">
              <a:solidFill>
                <a:srgbClr val="6E2235"/>
              </a:solidFill>
              <a:latin typeface="+mj-lt"/>
              <a:ea typeface="+mj-ea"/>
              <a:cs typeface="+mj-cs"/>
            </a:endParaRPr>
          </a:p>
          <a:p>
            <a:pPr algn="ctr">
              <a:spcBef>
                <a:spcPts val="0"/>
              </a:spcBef>
              <a:buFont typeface="Arial" pitchFamily="34" charset="0"/>
              <a:buNone/>
              <a:defRPr/>
            </a:pPr>
            <a:r>
              <a:rPr lang="es-MX" sz="3000" b="1"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Consideraciones para la integración de los proyectos</a:t>
            </a:r>
          </a:p>
          <a:p>
            <a:pPr algn="ctr" fontAlgn="auto">
              <a:spcAft>
                <a:spcPts val="0"/>
              </a:spcAft>
              <a:buFont typeface="Arial" pitchFamily="34" charset="0"/>
              <a:buNone/>
              <a:defRPr/>
            </a:pPr>
            <a:endParaRPr lang="es-MX" sz="3600" b="1" i="1" dirty="0">
              <a:solidFill>
                <a:srgbClr val="6E2235"/>
              </a:solidFill>
              <a:latin typeface="+mj-lt"/>
              <a:ea typeface="+mj-ea"/>
              <a:cs typeface="+mj-cs"/>
            </a:endParaRPr>
          </a:p>
        </p:txBody>
      </p:sp>
      <p:sp>
        <p:nvSpPr>
          <p:cNvPr id="3" name="2 Marcador de número de diapositiva"/>
          <p:cNvSpPr>
            <a:spLocks noGrp="1"/>
          </p:cNvSpPr>
          <p:nvPr>
            <p:ph type="sldNum" sz="quarter" idx="12"/>
          </p:nvPr>
        </p:nvSpPr>
        <p:spPr/>
        <p:txBody>
          <a:bodyPr/>
          <a:lstStyle/>
          <a:p>
            <a:pPr>
              <a:defRPr/>
            </a:pPr>
            <a:fld id="{8F972E04-78A3-4B5A-8E82-076E7199778C}" type="slidenum">
              <a:rPr lang="en-US"/>
              <a:pPr>
                <a:defRPr/>
              </a:pPr>
              <a:t>10</a:t>
            </a:fld>
            <a:endParaRPr lang="en-US"/>
          </a:p>
        </p:txBody>
      </p:sp>
    </p:spTree>
    <p:extLst>
      <p:ext uri="{BB962C8B-B14F-4D97-AF65-F5344CB8AC3E}">
        <p14:creationId xmlns:p14="http://schemas.microsoft.com/office/powerpoint/2010/main" val="7445037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316063" y="0"/>
            <a:ext cx="6858000" cy="569321"/>
          </a:xfrm>
          <a:prstGeom prst="rect">
            <a:avLst/>
          </a:prstGeom>
          <a:solidFill>
            <a:schemeClr val="bg1">
              <a:alpha val="10196"/>
            </a:schemeClr>
          </a:solidFill>
          <a:ln w="3175" algn="ctr">
            <a:noFill/>
            <a:miter lim="800000"/>
            <a:headEnd/>
            <a:tailEnd/>
          </a:ln>
        </p:spPr>
        <p:txBody>
          <a:bodyPr lIns="40500" tIns="67500" bIns="27000"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r>
              <a:rPr lang="es-MX" sz="3000" b="1"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Tipos de proyectos</a:t>
            </a:r>
          </a:p>
          <a:p>
            <a:pPr algn="l" eaLnBrk="1" hangingPunct="1"/>
            <a:endParaRPr lang="es-MX" sz="1050" b="1" dirty="0">
              <a:solidFill>
                <a:srgbClr val="D61A0C"/>
              </a:solidFill>
            </a:endParaRPr>
          </a:p>
        </p:txBody>
      </p:sp>
      <p:graphicFrame>
        <p:nvGraphicFramePr>
          <p:cNvPr id="3" name="2 Diagrama"/>
          <p:cNvGraphicFramePr/>
          <p:nvPr>
            <p:extLst/>
          </p:nvPr>
        </p:nvGraphicFramePr>
        <p:xfrm>
          <a:off x="944623" y="1083576"/>
          <a:ext cx="5390839" cy="2515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redondeado"/>
          <p:cNvSpPr/>
          <p:nvPr/>
        </p:nvSpPr>
        <p:spPr>
          <a:xfrm>
            <a:off x="6828048" y="1359550"/>
            <a:ext cx="1836964" cy="39188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rPr>
              <a:t>Fondos externos determinados</a:t>
            </a:r>
            <a:endParaRPr lang="es-MX" sz="1600" dirty="0">
              <a:solidFill>
                <a:schemeClr val="tx1"/>
              </a:solidFill>
            </a:endParaRPr>
          </a:p>
        </p:txBody>
      </p:sp>
      <p:sp>
        <p:nvSpPr>
          <p:cNvPr id="2" name="1 Flecha derecha"/>
          <p:cNvSpPr/>
          <p:nvPr/>
        </p:nvSpPr>
        <p:spPr>
          <a:xfrm rot="10800000">
            <a:off x="6364044" y="1457521"/>
            <a:ext cx="333720" cy="277586"/>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1940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4689917" y="5946"/>
            <a:ext cx="4437433" cy="3416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es-ES"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Definición  y elementos básicos de un proyecto</a:t>
            </a:r>
            <a:endParaRPr lang="en-US"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11267" name="Rectangle 1"/>
          <p:cNvSpPr>
            <a:spLocks noChangeArrowheads="1"/>
          </p:cNvSpPr>
          <p:nvPr/>
        </p:nvSpPr>
        <p:spPr bwMode="auto">
          <a:xfrm>
            <a:off x="509588" y="278858"/>
            <a:ext cx="80946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s-MX" altLang="es-MX" sz="1600" b="1" dirty="0" smtClean="0">
                <a:ea typeface="Calibri" pitchFamily="34" charset="0"/>
                <a:cs typeface="Helvetica" pitchFamily="34" charset="0"/>
              </a:rPr>
              <a:t>¿Qué es un proyecto P3e 2015?</a:t>
            </a:r>
            <a:endParaRPr lang="es-MX" altLang="es-MX" sz="1600" b="1" dirty="0">
              <a:ea typeface="Calibri" pitchFamily="34" charset="0"/>
              <a:cs typeface="Helvetica" pitchFamily="34" charset="0"/>
            </a:endParaRPr>
          </a:p>
          <a:p>
            <a:pPr algn="just"/>
            <a:endParaRPr lang="es-MX" altLang="es-MX" sz="1600" dirty="0">
              <a:ea typeface="Calibri" pitchFamily="34" charset="0"/>
              <a:cs typeface="Helvetica" pitchFamily="34" charset="0"/>
            </a:endParaRPr>
          </a:p>
          <a:p>
            <a:pPr algn="just"/>
            <a:endParaRPr lang="es-MX" altLang="es-MX" sz="1600" dirty="0">
              <a:ea typeface="Calibri" pitchFamily="34" charset="0"/>
            </a:endParaRPr>
          </a:p>
          <a:p>
            <a:pPr algn="just" fontAlgn="auto">
              <a:spcBef>
                <a:spcPts val="0"/>
              </a:spcBef>
              <a:spcAft>
                <a:spcPts val="0"/>
              </a:spcAft>
              <a:defRPr/>
            </a:pPr>
            <a:r>
              <a:rPr lang="es-MX" sz="1600" dirty="0"/>
              <a:t>Conjunto de objetivos particulares alineados </a:t>
            </a:r>
            <a:r>
              <a:rPr lang="es-MX" sz="1600" dirty="0" smtClean="0"/>
              <a:t>al PDI 2014-2030 y a los Planes de Desarrollo de las Entidades de Red donde se realiza la programación </a:t>
            </a:r>
            <a:r>
              <a:rPr lang="es-MX" sz="1600" dirty="0"/>
              <a:t>del gasto en las diferentes partidas del clasificador armonizado cuya finalidad es configurar la </a:t>
            </a:r>
            <a:r>
              <a:rPr lang="es-MX" sz="1600" b="1" dirty="0"/>
              <a:t>realización concreta de un determinado propósito.</a:t>
            </a:r>
            <a:endParaRPr lang="es-MX" sz="1600" dirty="0"/>
          </a:p>
        </p:txBody>
      </p:sp>
      <p:sp>
        <p:nvSpPr>
          <p:cNvPr id="18" name="17 Rectángulo"/>
          <p:cNvSpPr/>
          <p:nvPr/>
        </p:nvSpPr>
        <p:spPr>
          <a:xfrm>
            <a:off x="562816" y="2319619"/>
            <a:ext cx="7969624" cy="2286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MX" b="1" dirty="0">
                <a:solidFill>
                  <a:schemeClr val="bg1">
                    <a:lumMod val="95000"/>
                  </a:schemeClr>
                </a:solidFill>
              </a:rPr>
              <a:t>Justificación</a:t>
            </a:r>
          </a:p>
        </p:txBody>
      </p:sp>
      <p:sp>
        <p:nvSpPr>
          <p:cNvPr id="19" name="18 Rectángulo"/>
          <p:cNvSpPr/>
          <p:nvPr/>
        </p:nvSpPr>
        <p:spPr>
          <a:xfrm>
            <a:off x="831758" y="2911292"/>
            <a:ext cx="1004047" cy="42358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100" dirty="0">
                <a:solidFill>
                  <a:schemeClr val="tx1"/>
                </a:solidFill>
              </a:rPr>
              <a:t>Objetivo específico 1</a:t>
            </a:r>
          </a:p>
        </p:txBody>
      </p:sp>
      <p:sp>
        <p:nvSpPr>
          <p:cNvPr id="20" name="19 Rectángulo"/>
          <p:cNvSpPr/>
          <p:nvPr/>
        </p:nvSpPr>
        <p:spPr>
          <a:xfrm>
            <a:off x="2765147" y="2911292"/>
            <a:ext cx="1004047" cy="42358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100" dirty="0">
                <a:solidFill>
                  <a:schemeClr val="tx1"/>
                </a:solidFill>
              </a:rPr>
              <a:t>Objetivo específico 2</a:t>
            </a:r>
          </a:p>
        </p:txBody>
      </p:sp>
      <p:sp>
        <p:nvSpPr>
          <p:cNvPr id="21" name="20 Rectángulo"/>
          <p:cNvSpPr/>
          <p:nvPr/>
        </p:nvSpPr>
        <p:spPr>
          <a:xfrm>
            <a:off x="4698536" y="2911292"/>
            <a:ext cx="1004047" cy="42358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100" dirty="0">
                <a:solidFill>
                  <a:schemeClr val="tx1"/>
                </a:solidFill>
              </a:rPr>
              <a:t>Objetivo específico 3</a:t>
            </a:r>
          </a:p>
        </p:txBody>
      </p:sp>
      <p:sp>
        <p:nvSpPr>
          <p:cNvPr id="22" name="21 Rectángulo"/>
          <p:cNvSpPr/>
          <p:nvPr/>
        </p:nvSpPr>
        <p:spPr>
          <a:xfrm>
            <a:off x="6631924" y="2911292"/>
            <a:ext cx="1004047" cy="42358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100" dirty="0">
                <a:solidFill>
                  <a:schemeClr val="tx1"/>
                </a:solidFill>
              </a:rPr>
              <a:t>Objetivo específico 4</a:t>
            </a:r>
          </a:p>
        </p:txBody>
      </p:sp>
      <p:sp>
        <p:nvSpPr>
          <p:cNvPr id="23" name="22 Flecha arriba y abajo"/>
          <p:cNvSpPr/>
          <p:nvPr/>
        </p:nvSpPr>
        <p:spPr>
          <a:xfrm rot="2750164">
            <a:off x="1285082" y="2545160"/>
            <a:ext cx="195263" cy="403225"/>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24" name="23 Flecha arriba y abajo"/>
          <p:cNvSpPr/>
          <p:nvPr/>
        </p:nvSpPr>
        <p:spPr>
          <a:xfrm rot="18976632">
            <a:off x="7035801" y="2562225"/>
            <a:ext cx="258763" cy="302419"/>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25" name="24 Flecha arriba y abajo"/>
          <p:cNvSpPr/>
          <p:nvPr/>
        </p:nvSpPr>
        <p:spPr>
          <a:xfrm>
            <a:off x="3154363" y="2581275"/>
            <a:ext cx="258762" cy="303610"/>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29" name="28 Flecha arriba y abajo"/>
          <p:cNvSpPr/>
          <p:nvPr/>
        </p:nvSpPr>
        <p:spPr>
          <a:xfrm>
            <a:off x="5062538" y="2595563"/>
            <a:ext cx="260350" cy="302419"/>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30" name="29 Llamada de flecha hacia arriba"/>
          <p:cNvSpPr/>
          <p:nvPr/>
        </p:nvSpPr>
        <p:spPr>
          <a:xfrm>
            <a:off x="1817876" y="3328148"/>
            <a:ext cx="896470" cy="389964"/>
          </a:xfrm>
          <a:prstGeom prst="upArrowCallout">
            <a:avLst>
              <a:gd name="adj1" fmla="val 50000"/>
              <a:gd name="adj2" fmla="val 25000"/>
              <a:gd name="adj3" fmla="val 25000"/>
              <a:gd name="adj4" fmla="val 64977"/>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000" dirty="0"/>
              <a:t>Resultado </a:t>
            </a:r>
            <a:r>
              <a:rPr lang="es-MX" sz="1000" dirty="0" smtClean="0"/>
              <a:t>1</a:t>
            </a:r>
          </a:p>
          <a:p>
            <a:pPr algn="ctr" fontAlgn="auto">
              <a:spcBef>
                <a:spcPts val="0"/>
              </a:spcBef>
              <a:spcAft>
                <a:spcPts val="0"/>
              </a:spcAft>
              <a:defRPr/>
            </a:pPr>
            <a:r>
              <a:rPr lang="es-MX" sz="1000" dirty="0" smtClean="0"/>
              <a:t>(indicadores)</a:t>
            </a:r>
            <a:endParaRPr lang="es-MX" sz="1000" dirty="0"/>
          </a:p>
        </p:txBody>
      </p:sp>
      <p:sp>
        <p:nvSpPr>
          <p:cNvPr id="31" name="30 Llamada de flecha hacia arriba"/>
          <p:cNvSpPr/>
          <p:nvPr/>
        </p:nvSpPr>
        <p:spPr>
          <a:xfrm>
            <a:off x="3754253" y="3328148"/>
            <a:ext cx="896470" cy="396723"/>
          </a:xfrm>
          <a:prstGeom prst="upArrowCallout">
            <a:avLst>
              <a:gd name="adj1" fmla="val 50000"/>
              <a:gd name="adj2" fmla="val 25000"/>
              <a:gd name="adj3" fmla="val 25000"/>
              <a:gd name="adj4" fmla="val 64977"/>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000" dirty="0"/>
              <a:t>Resultado </a:t>
            </a:r>
            <a:r>
              <a:rPr lang="es-MX" sz="1000" dirty="0" smtClean="0"/>
              <a:t>2</a:t>
            </a:r>
          </a:p>
          <a:p>
            <a:pPr algn="ctr" fontAlgn="auto">
              <a:spcBef>
                <a:spcPts val="0"/>
              </a:spcBef>
              <a:spcAft>
                <a:spcPts val="0"/>
              </a:spcAft>
              <a:defRPr/>
            </a:pPr>
            <a:r>
              <a:rPr lang="es-MX" sz="1000" dirty="0" smtClean="0"/>
              <a:t>(Indicadores)</a:t>
            </a:r>
            <a:endParaRPr lang="es-MX" sz="1000" dirty="0"/>
          </a:p>
        </p:txBody>
      </p:sp>
      <p:sp>
        <p:nvSpPr>
          <p:cNvPr id="32" name="31 Llamada de flecha hacia arriba"/>
          <p:cNvSpPr/>
          <p:nvPr/>
        </p:nvSpPr>
        <p:spPr>
          <a:xfrm>
            <a:off x="5708558" y="3328148"/>
            <a:ext cx="896470" cy="396723"/>
          </a:xfrm>
          <a:prstGeom prst="upArrowCallout">
            <a:avLst>
              <a:gd name="adj1" fmla="val 50000"/>
              <a:gd name="adj2" fmla="val 25000"/>
              <a:gd name="adj3" fmla="val 25000"/>
              <a:gd name="adj4" fmla="val 64977"/>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000" dirty="0"/>
              <a:t>Resultado </a:t>
            </a:r>
            <a:r>
              <a:rPr lang="es-MX" sz="1000" dirty="0" smtClean="0"/>
              <a:t>3</a:t>
            </a:r>
          </a:p>
          <a:p>
            <a:pPr algn="ctr" fontAlgn="auto">
              <a:spcBef>
                <a:spcPts val="0"/>
              </a:spcBef>
              <a:spcAft>
                <a:spcPts val="0"/>
              </a:spcAft>
              <a:defRPr/>
            </a:pPr>
            <a:r>
              <a:rPr lang="es-MX" sz="1000" dirty="0" smtClean="0"/>
              <a:t>(Indicadores)</a:t>
            </a:r>
            <a:endParaRPr lang="es-MX" sz="1000" dirty="0"/>
          </a:p>
        </p:txBody>
      </p:sp>
      <p:sp>
        <p:nvSpPr>
          <p:cNvPr id="33" name="32 Llamada de flecha hacia arriba"/>
          <p:cNvSpPr/>
          <p:nvPr/>
        </p:nvSpPr>
        <p:spPr>
          <a:xfrm>
            <a:off x="7591148" y="3328147"/>
            <a:ext cx="896470" cy="423512"/>
          </a:xfrm>
          <a:prstGeom prst="upArrowCallout">
            <a:avLst>
              <a:gd name="adj1" fmla="val 50000"/>
              <a:gd name="adj2" fmla="val 25000"/>
              <a:gd name="adj3" fmla="val 25000"/>
              <a:gd name="adj4" fmla="val 64977"/>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000" dirty="0"/>
              <a:t>Resultado </a:t>
            </a:r>
            <a:r>
              <a:rPr lang="es-MX" sz="1000" dirty="0" smtClean="0"/>
              <a:t> 4 </a:t>
            </a:r>
          </a:p>
          <a:p>
            <a:pPr algn="ctr" fontAlgn="auto">
              <a:spcBef>
                <a:spcPts val="0"/>
              </a:spcBef>
              <a:spcAft>
                <a:spcPts val="0"/>
              </a:spcAft>
              <a:defRPr/>
            </a:pPr>
            <a:r>
              <a:rPr lang="es-MX" sz="1000" dirty="0" smtClean="0"/>
              <a:t>(Indicadores)</a:t>
            </a:r>
            <a:endParaRPr lang="es-MX" sz="1000" dirty="0"/>
          </a:p>
        </p:txBody>
      </p:sp>
      <p:sp>
        <p:nvSpPr>
          <p:cNvPr id="34" name="33 Rectángulo"/>
          <p:cNvSpPr/>
          <p:nvPr/>
        </p:nvSpPr>
        <p:spPr>
          <a:xfrm>
            <a:off x="642938" y="3906441"/>
            <a:ext cx="565150"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36" name="35 Rectángulo"/>
          <p:cNvSpPr/>
          <p:nvPr/>
        </p:nvSpPr>
        <p:spPr>
          <a:xfrm>
            <a:off x="1298576" y="3906441"/>
            <a:ext cx="563563"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37" name="36 Rectángulo"/>
          <p:cNvSpPr/>
          <p:nvPr/>
        </p:nvSpPr>
        <p:spPr>
          <a:xfrm>
            <a:off x="2624138" y="3906441"/>
            <a:ext cx="565150"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38" name="37 Rectángulo"/>
          <p:cNvSpPr/>
          <p:nvPr/>
        </p:nvSpPr>
        <p:spPr>
          <a:xfrm>
            <a:off x="3279776" y="3906441"/>
            <a:ext cx="563563"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39" name="38 Rectángulo"/>
          <p:cNvSpPr/>
          <p:nvPr/>
        </p:nvSpPr>
        <p:spPr>
          <a:xfrm>
            <a:off x="4614863" y="3906441"/>
            <a:ext cx="565150"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40" name="39 Rectángulo"/>
          <p:cNvSpPr/>
          <p:nvPr/>
        </p:nvSpPr>
        <p:spPr>
          <a:xfrm>
            <a:off x="5268913" y="3906441"/>
            <a:ext cx="565150"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41" name="40 Rectángulo"/>
          <p:cNvSpPr/>
          <p:nvPr/>
        </p:nvSpPr>
        <p:spPr>
          <a:xfrm>
            <a:off x="6532563" y="3906441"/>
            <a:ext cx="565150"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42" name="41 Rectángulo"/>
          <p:cNvSpPr/>
          <p:nvPr/>
        </p:nvSpPr>
        <p:spPr>
          <a:xfrm>
            <a:off x="7188201" y="3906441"/>
            <a:ext cx="563563"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43" name="42 Flecha arriba y abajo"/>
          <p:cNvSpPr/>
          <p:nvPr/>
        </p:nvSpPr>
        <p:spPr>
          <a:xfrm>
            <a:off x="849314" y="3604022"/>
            <a:ext cx="134937"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4" name="43 Flecha arriba y abajo"/>
          <p:cNvSpPr/>
          <p:nvPr/>
        </p:nvSpPr>
        <p:spPr>
          <a:xfrm>
            <a:off x="1530350" y="3604022"/>
            <a:ext cx="134938"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5" name="44 Flecha arriba y abajo"/>
          <p:cNvSpPr/>
          <p:nvPr/>
        </p:nvSpPr>
        <p:spPr>
          <a:xfrm>
            <a:off x="2813050" y="3617119"/>
            <a:ext cx="134938"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6" name="45 Flecha arriba y abajo"/>
          <p:cNvSpPr/>
          <p:nvPr/>
        </p:nvSpPr>
        <p:spPr>
          <a:xfrm>
            <a:off x="3494089" y="3617119"/>
            <a:ext cx="134937"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7" name="46 Flecha arriba y abajo"/>
          <p:cNvSpPr/>
          <p:nvPr/>
        </p:nvSpPr>
        <p:spPr>
          <a:xfrm>
            <a:off x="4784725" y="3630216"/>
            <a:ext cx="134938"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8" name="47 Flecha arriba y abajo"/>
          <p:cNvSpPr/>
          <p:nvPr/>
        </p:nvSpPr>
        <p:spPr>
          <a:xfrm>
            <a:off x="5465764" y="3630216"/>
            <a:ext cx="134937"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9" name="48 Flecha arriba y abajo"/>
          <p:cNvSpPr/>
          <p:nvPr/>
        </p:nvSpPr>
        <p:spPr>
          <a:xfrm>
            <a:off x="6704013" y="3609975"/>
            <a:ext cx="133350"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50" name="49 Flecha arriba y abajo"/>
          <p:cNvSpPr/>
          <p:nvPr/>
        </p:nvSpPr>
        <p:spPr>
          <a:xfrm>
            <a:off x="7385050" y="3609975"/>
            <a:ext cx="134938"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55" name="54 Flecha curvada hacia arriba"/>
          <p:cNvSpPr/>
          <p:nvPr/>
        </p:nvSpPr>
        <p:spPr>
          <a:xfrm>
            <a:off x="1548942" y="4464424"/>
            <a:ext cx="1416424" cy="208430"/>
          </a:xfrm>
          <a:prstGeom prst="curvedUpArrow">
            <a:avLst>
              <a:gd name="adj1" fmla="val 25000"/>
              <a:gd name="adj2" fmla="val 89789"/>
              <a:gd name="adj3" fmla="val 25000"/>
            </a:avLst>
          </a:prstGeom>
          <a:solidFill>
            <a:schemeClr val="tx2">
              <a:lumMod val="60000"/>
              <a:lumOff val="40000"/>
            </a:schemeClr>
          </a:solidFill>
          <a:ln>
            <a:no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p:nvSpPr>
          <p:cNvPr id="56" name="55 Flecha curvada hacia arriba"/>
          <p:cNvSpPr/>
          <p:nvPr/>
        </p:nvSpPr>
        <p:spPr>
          <a:xfrm>
            <a:off x="3548071" y="4457700"/>
            <a:ext cx="1416424" cy="208430"/>
          </a:xfrm>
          <a:prstGeom prst="curvedUpArrow">
            <a:avLst>
              <a:gd name="adj1" fmla="val 25000"/>
              <a:gd name="adj2" fmla="val 89789"/>
              <a:gd name="adj3" fmla="val 25000"/>
            </a:avLst>
          </a:prstGeom>
          <a:solidFill>
            <a:schemeClr val="tx2">
              <a:lumMod val="60000"/>
              <a:lumOff val="40000"/>
            </a:schemeClr>
          </a:solidFill>
          <a:ln>
            <a:no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p:nvSpPr>
          <p:cNvPr id="57" name="56 Flecha curvada hacia arriba"/>
          <p:cNvSpPr/>
          <p:nvPr/>
        </p:nvSpPr>
        <p:spPr>
          <a:xfrm>
            <a:off x="5565130" y="4444253"/>
            <a:ext cx="1416424" cy="208430"/>
          </a:xfrm>
          <a:prstGeom prst="curvedUpArrow">
            <a:avLst>
              <a:gd name="adj1" fmla="val 25000"/>
              <a:gd name="adj2" fmla="val 89789"/>
              <a:gd name="adj3" fmla="val 25000"/>
            </a:avLst>
          </a:prstGeom>
          <a:solidFill>
            <a:schemeClr val="tx2">
              <a:lumMod val="60000"/>
              <a:lumOff val="40000"/>
            </a:schemeClr>
          </a:solidFill>
          <a:ln>
            <a:no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p:nvSpPr>
          <p:cNvPr id="51" name="50 Marcador de número de diapositiva"/>
          <p:cNvSpPr>
            <a:spLocks noGrp="1"/>
          </p:cNvSpPr>
          <p:nvPr>
            <p:ph type="sldNum" sz="quarter" idx="12"/>
          </p:nvPr>
        </p:nvSpPr>
        <p:spPr/>
        <p:txBody>
          <a:bodyPr/>
          <a:lstStyle/>
          <a:p>
            <a:pPr>
              <a:defRPr/>
            </a:pPr>
            <a:fld id="{F85183F5-55D5-4610-8068-78E6120847B6}" type="slidenum">
              <a:rPr lang="en-US"/>
              <a:pPr>
                <a:defRPr/>
              </a:pPr>
              <a:t>12</a:t>
            </a:fld>
            <a:endParaRPr lang="en-US"/>
          </a:p>
        </p:txBody>
      </p:sp>
      <p:sp>
        <p:nvSpPr>
          <p:cNvPr id="52" name="51 Rectángulo"/>
          <p:cNvSpPr/>
          <p:nvPr/>
        </p:nvSpPr>
        <p:spPr>
          <a:xfrm>
            <a:off x="572107" y="2034830"/>
            <a:ext cx="7969624" cy="2286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MX" b="1" dirty="0">
                <a:solidFill>
                  <a:schemeClr val="bg1">
                    <a:lumMod val="95000"/>
                  </a:schemeClr>
                </a:solidFill>
              </a:rPr>
              <a:t>Objetivo </a:t>
            </a:r>
            <a:r>
              <a:rPr lang="es-MX" b="1" dirty="0" smtClean="0">
                <a:solidFill>
                  <a:schemeClr val="bg1">
                    <a:lumMod val="95000"/>
                  </a:schemeClr>
                </a:solidFill>
              </a:rPr>
              <a:t>general</a:t>
            </a:r>
            <a:endParaRPr lang="es-MX" b="1" dirty="0">
              <a:solidFill>
                <a:schemeClr val="bg1">
                  <a:lumMod val="95000"/>
                </a:schemeClr>
              </a:solidFill>
            </a:endParaRPr>
          </a:p>
        </p:txBody>
      </p:sp>
    </p:spTree>
    <p:extLst>
      <p:ext uri="{BB962C8B-B14F-4D97-AF65-F5344CB8AC3E}">
        <p14:creationId xmlns:p14="http://schemas.microsoft.com/office/powerpoint/2010/main" val="16775721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2" name="16 CuadroTexto"/>
          <p:cNvSpPr txBox="1">
            <a:spLocks noChangeArrowheads="1"/>
          </p:cNvSpPr>
          <p:nvPr/>
        </p:nvSpPr>
        <p:spPr bwMode="auto">
          <a:xfrm>
            <a:off x="6991076" y="0"/>
            <a:ext cx="126650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Sistema P3e</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848"/>
            <a:ext cx="9144000" cy="302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421086" y="2873828"/>
            <a:ext cx="702436" cy="246221"/>
          </a:xfrm>
          <a:prstGeom prst="rect">
            <a:avLst/>
          </a:prstGeom>
          <a:noFill/>
        </p:spPr>
        <p:txBody>
          <a:bodyPr wrap="none" rtlCol="0">
            <a:spAutoFit/>
          </a:bodyPr>
          <a:lstStyle/>
          <a:p>
            <a:r>
              <a:rPr lang="es-MX" sz="1000" dirty="0" smtClean="0">
                <a:solidFill>
                  <a:schemeClr val="accent1">
                    <a:lumMod val="75000"/>
                  </a:schemeClr>
                </a:solidFill>
              </a:rPr>
              <a:t>Tutoriales</a:t>
            </a:r>
            <a:endParaRPr lang="es-MX" sz="1000" dirty="0">
              <a:solidFill>
                <a:schemeClr val="accent1">
                  <a:lumMod val="75000"/>
                </a:schemeClr>
              </a:solidFill>
            </a:endParaRPr>
          </a:p>
        </p:txBody>
      </p:sp>
    </p:spTree>
    <p:extLst>
      <p:ext uri="{BB962C8B-B14F-4D97-AF65-F5344CB8AC3E}">
        <p14:creationId xmlns:p14="http://schemas.microsoft.com/office/powerpoint/2010/main" val="30456933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2" name="16 CuadroTexto"/>
          <p:cNvSpPr txBox="1">
            <a:spLocks noChangeArrowheads="1"/>
          </p:cNvSpPr>
          <p:nvPr/>
        </p:nvSpPr>
        <p:spPr bwMode="auto">
          <a:xfrm>
            <a:off x="6991076" y="0"/>
            <a:ext cx="126650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Sistema P3e</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848"/>
            <a:ext cx="9144000" cy="302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421086" y="2873828"/>
            <a:ext cx="702436" cy="246221"/>
          </a:xfrm>
          <a:prstGeom prst="rect">
            <a:avLst/>
          </a:prstGeom>
          <a:noFill/>
        </p:spPr>
        <p:txBody>
          <a:bodyPr wrap="none" rtlCol="0">
            <a:spAutoFit/>
          </a:bodyPr>
          <a:lstStyle/>
          <a:p>
            <a:r>
              <a:rPr lang="es-MX" sz="1000" dirty="0" smtClean="0">
                <a:solidFill>
                  <a:schemeClr val="accent1">
                    <a:lumMod val="75000"/>
                  </a:schemeClr>
                </a:solidFill>
              </a:rPr>
              <a:t>Tutoriales</a:t>
            </a:r>
            <a:endParaRPr lang="es-MX" sz="1000" dirty="0">
              <a:solidFill>
                <a:schemeClr val="accent1">
                  <a:lumMod val="75000"/>
                </a:schemeClr>
              </a:solidFill>
            </a:endParaRPr>
          </a:p>
        </p:txBody>
      </p:sp>
      <p:sp>
        <p:nvSpPr>
          <p:cNvPr id="3" name="AutoShape 2" descr="https://correo.udgvirtual.udg.mx/owa/attachment.ashx?id=RgAAAABwlcXxyKzISrEskjwcB03ABwANscFINbhJT6UndXz%2bigWoAAAAKzcQAAC0E4WGY7hNRpW6dEyAfJfqAABJk09gAAAJ&amp;attcnt=1&amp;attid0=BAAAAAAA&amp;attcid0=image002.jpg%4001CFD8BE.A9D7ED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85750"/>
            <a:ext cx="81057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911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259632" y="735546"/>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7" name="6 Rectángulo redondeado"/>
          <p:cNvSpPr/>
          <p:nvPr/>
        </p:nvSpPr>
        <p:spPr>
          <a:xfrm>
            <a:off x="3565642" y="7355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9" name="8 Rectángulo redondeado"/>
          <p:cNvSpPr/>
          <p:nvPr/>
        </p:nvSpPr>
        <p:spPr>
          <a:xfrm>
            <a:off x="3565642" y="29227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10" name="9 Rectángulo redondeado"/>
          <p:cNvSpPr/>
          <p:nvPr/>
        </p:nvSpPr>
        <p:spPr>
          <a:xfrm>
            <a:off x="4869326" y="12187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7" name="26 Rectángulo redondeado"/>
          <p:cNvSpPr/>
          <p:nvPr/>
        </p:nvSpPr>
        <p:spPr>
          <a:xfrm>
            <a:off x="4869326" y="7640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35" name="34 Rectángulo redondeado"/>
          <p:cNvSpPr/>
          <p:nvPr/>
        </p:nvSpPr>
        <p:spPr>
          <a:xfrm>
            <a:off x="4860032" y="14887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36" name="35 Rectángulo redondeado"/>
          <p:cNvSpPr/>
          <p:nvPr/>
        </p:nvSpPr>
        <p:spPr>
          <a:xfrm>
            <a:off x="4869326" y="17559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7" name="36 Rectángulo redondeado"/>
          <p:cNvSpPr/>
          <p:nvPr/>
        </p:nvSpPr>
        <p:spPr>
          <a:xfrm>
            <a:off x="4852034" y="21532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8" name="37 Rectángulo redondeado"/>
          <p:cNvSpPr/>
          <p:nvPr/>
        </p:nvSpPr>
        <p:spPr>
          <a:xfrm>
            <a:off x="4852034" y="24173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9" name="38 Rectángulo redondeado"/>
          <p:cNvSpPr/>
          <p:nvPr/>
        </p:nvSpPr>
        <p:spPr>
          <a:xfrm>
            <a:off x="4852034" y="26740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40" name="39 Rectángulo"/>
          <p:cNvSpPr/>
          <p:nvPr/>
        </p:nvSpPr>
        <p:spPr>
          <a:xfrm>
            <a:off x="4859339" y="29765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1" name="40 Rectángulo redondeado"/>
          <p:cNvSpPr/>
          <p:nvPr/>
        </p:nvSpPr>
        <p:spPr>
          <a:xfrm>
            <a:off x="3563035" y="37984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2" name="41 Rectángulo redondeado"/>
          <p:cNvSpPr/>
          <p:nvPr/>
        </p:nvSpPr>
        <p:spPr>
          <a:xfrm>
            <a:off x="3563034" y="39927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3" name="42 Rectángulo redondeado"/>
          <p:cNvSpPr/>
          <p:nvPr/>
        </p:nvSpPr>
        <p:spPr>
          <a:xfrm>
            <a:off x="3563034" y="41760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10282"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15</a:t>
            </a:fld>
            <a:endParaRPr lang="en-US"/>
          </a:p>
        </p:txBody>
      </p:sp>
    </p:spTree>
    <p:extLst>
      <p:ext uri="{BB962C8B-B14F-4D97-AF65-F5344CB8AC3E}">
        <p14:creationId xmlns:p14="http://schemas.microsoft.com/office/powerpoint/2010/main" val="24152561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2"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16</a:t>
            </a:fld>
            <a:endParaRPr lang="en-US"/>
          </a:p>
        </p:txBody>
      </p:sp>
      <p:sp>
        <p:nvSpPr>
          <p:cNvPr id="19" name="18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0" name="19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34" name="17 Marcador de número de diapositiva"/>
          <p:cNvSpPr txBox="1">
            <a:spLocks/>
          </p:cNvSpPr>
          <p:nvPr/>
        </p:nvSpPr>
        <p:spPr>
          <a:xfrm>
            <a:off x="6705600" y="49196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5AB79D9-C4A8-451A-972A-3F4CBEE2B801}" type="slidenum">
              <a:rPr lang="en-US" smtClean="0"/>
              <a:pPr>
                <a:defRPr/>
              </a:pPr>
              <a:t>16</a:t>
            </a:fld>
            <a:endParaRPr lang="en-US"/>
          </a:p>
        </p:txBody>
      </p:sp>
    </p:spTree>
    <p:extLst>
      <p:ext uri="{BB962C8B-B14F-4D97-AF65-F5344CB8AC3E}">
        <p14:creationId xmlns:p14="http://schemas.microsoft.com/office/powerpoint/2010/main" val="34088925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17</a:t>
            </a:fld>
            <a:endParaRPr lang="en-US"/>
          </a:p>
        </p:txBody>
      </p:sp>
      <p:sp>
        <p:nvSpPr>
          <p:cNvPr id="19" name="18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0" name="19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547" y="505486"/>
            <a:ext cx="59477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4072266282"/>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18</a:t>
            </a:fld>
            <a:endParaRPr lang="en-US"/>
          </a:p>
        </p:txBody>
      </p:sp>
      <p:sp>
        <p:nvSpPr>
          <p:cNvPr id="22" name="21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3" name="22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4" name="23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5" name="24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6" name="25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8" name="27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9" name="28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0" name="29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1" name="30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2" name="31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3" name="32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4" name="33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4" name="43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5" name="44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258" y="540476"/>
            <a:ext cx="59477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19 Imagen"/>
          <p:cNvPicPr>
            <a:picLocks noChangeAspect="1"/>
          </p:cNvPicPr>
          <p:nvPr/>
        </p:nvPicPr>
        <p:blipFill rotWithShape="1">
          <a:blip r:embed="rId3">
            <a:extLst>
              <a:ext uri="{28A0092B-C50C-407E-A947-70E740481C1C}">
                <a14:useLocalDpi xmlns:a14="http://schemas.microsoft.com/office/drawing/2010/main" val="0"/>
              </a:ext>
            </a:extLst>
          </a:blip>
          <a:srcRect l="65951" b="82585"/>
          <a:stretch/>
        </p:blipFill>
        <p:spPr>
          <a:xfrm>
            <a:off x="100485" y="2005033"/>
            <a:ext cx="3164363" cy="902386"/>
          </a:xfrm>
          <a:prstGeom prst="rect">
            <a:avLst/>
          </a:prstGeom>
        </p:spPr>
      </p:pic>
      <p:pic>
        <p:nvPicPr>
          <p:cNvPr id="21" name="20 Imagen"/>
          <p:cNvPicPr>
            <a:picLocks noChangeAspect="1"/>
          </p:cNvPicPr>
          <p:nvPr/>
        </p:nvPicPr>
        <p:blipFill rotWithShape="1">
          <a:blip r:embed="rId4">
            <a:extLst>
              <a:ext uri="{28A0092B-C50C-407E-A947-70E740481C1C}">
                <a14:useLocalDpi xmlns:a14="http://schemas.microsoft.com/office/drawing/2010/main" val="0"/>
              </a:ext>
            </a:extLst>
          </a:blip>
          <a:srcRect l="65957" b="80220"/>
          <a:stretch/>
        </p:blipFill>
        <p:spPr>
          <a:xfrm>
            <a:off x="40131" y="829513"/>
            <a:ext cx="3285982" cy="1065900"/>
          </a:xfrm>
          <a:prstGeom prst="rect">
            <a:avLst/>
          </a:prstGeom>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543" y="2136326"/>
            <a:ext cx="2025507" cy="97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3839531652"/>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3" name="22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4" name="23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5" name="24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6" name="25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8" name="27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9" name="28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0" name="29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1" name="30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2" name="31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3" name="32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4" name="33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4" name="43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5" name="44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19</a:t>
            </a:fld>
            <a:endParaRPr lang="en-US"/>
          </a:p>
        </p:txBody>
      </p:sp>
      <p:pic>
        <p:nvPicPr>
          <p:cNvPr id="22" name="2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4589"/>
            <a:ext cx="9144000" cy="2149277"/>
          </a:xfrm>
          <a:prstGeom prst="rect">
            <a:avLst/>
          </a:prstGeom>
        </p:spPr>
      </p:pic>
      <p:sp>
        <p:nvSpPr>
          <p:cNvPr id="2" name="1 CuadroTexto"/>
          <p:cNvSpPr txBox="1"/>
          <p:nvPr/>
        </p:nvSpPr>
        <p:spPr>
          <a:xfrm>
            <a:off x="7064828" y="3666736"/>
            <a:ext cx="2079172" cy="923330"/>
          </a:xfrm>
          <a:prstGeom prst="rect">
            <a:avLst/>
          </a:prstGeom>
          <a:noFill/>
        </p:spPr>
        <p:txBody>
          <a:bodyPr wrap="square" rtlCol="0">
            <a:spAutoFit/>
          </a:bodyPr>
          <a:lstStyle/>
          <a:p>
            <a:pPr algn="ctr"/>
            <a:r>
              <a:rPr lang="es-MX" dirty="0" smtClean="0"/>
              <a:t>Seguimiento de los tipos de proyecto en el sistema P3e</a:t>
            </a:r>
            <a:endParaRPr lang="es-MX" dirty="0"/>
          </a:p>
        </p:txBody>
      </p:sp>
      <p:sp>
        <p:nvSpPr>
          <p:cNvPr id="3" name="2 Flecha abajo"/>
          <p:cNvSpPr/>
          <p:nvPr/>
        </p:nvSpPr>
        <p:spPr>
          <a:xfrm rot="10800000">
            <a:off x="8010526" y="3178969"/>
            <a:ext cx="382361" cy="372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1945091763"/>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10208"/>
            <a:ext cx="7886700" cy="738026"/>
          </a:xfrm>
        </p:spPr>
        <p:txBody>
          <a:bodyPr>
            <a:normAutofit fontScale="90000"/>
          </a:bodyPr>
          <a:lstStyle/>
          <a:p>
            <a:pPr algn="ctr"/>
            <a: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Ejercicio PIFI </a:t>
            </a:r>
            <a:r>
              <a:rPr lang="es-MX" sz="3300" cap="small"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2013</a:t>
            </a:r>
            <a: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s-MX" sz="2400" b="1" cap="small" dirty="0">
                <a:solidFill>
                  <a:srgbClr val="D61A0C"/>
                </a:solidFill>
              </a:rPr>
              <a:t/>
            </a:r>
            <a:br>
              <a:rPr lang="es-MX" sz="2400" b="1" cap="small" dirty="0">
                <a:solidFill>
                  <a:srgbClr val="D61A0C"/>
                </a:solidFill>
              </a:rPr>
            </a:br>
            <a:endParaRPr lang="es-MX" sz="2400" b="1" cap="small" dirty="0">
              <a:solidFill>
                <a:srgbClr val="D61A0C"/>
              </a:solidFill>
            </a:endParaRPr>
          </a:p>
        </p:txBody>
      </p:sp>
    </p:spTree>
    <p:extLst>
      <p:ext uri="{BB962C8B-B14F-4D97-AF65-F5344CB8AC3E}">
        <p14:creationId xmlns:p14="http://schemas.microsoft.com/office/powerpoint/2010/main" val="1530814377"/>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20</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1" name="20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2" name="21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3" name="22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4" name="23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5" name="24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6" name="25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8" name="27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9" name="28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0" name="29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1" name="30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31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3" name="32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4" name="3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505486"/>
            <a:ext cx="59477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67" y="1702044"/>
            <a:ext cx="6767513" cy="234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97893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21</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2" name="21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3" name="22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4" name="23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5" name="24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6" name="25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8" name="27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9" name="28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0" name="29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1" name="30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2" name="31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3" name="32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4" name="33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4" name="4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019" y="505486"/>
            <a:ext cx="59477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Rectángulo"/>
          <p:cNvSpPr/>
          <p:nvPr/>
        </p:nvSpPr>
        <p:spPr>
          <a:xfrm>
            <a:off x="3620944" y="1215656"/>
            <a:ext cx="4726435" cy="3402378"/>
          </a:xfrm>
          <a:prstGeom prst="rec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chemeClr val="tx1"/>
                </a:solidFill>
              </a:rPr>
              <a:t>Objetivo general</a:t>
            </a:r>
            <a:r>
              <a:rPr lang="es-ES_tradnl" sz="3200" b="1" dirty="0">
                <a:solidFill>
                  <a:schemeClr val="tx1"/>
                </a:solidFill>
              </a:rPr>
              <a:t> </a:t>
            </a:r>
          </a:p>
          <a:p>
            <a:pPr algn="ctr" fontAlgn="auto">
              <a:spcBef>
                <a:spcPts val="0"/>
              </a:spcBef>
              <a:spcAft>
                <a:spcPts val="0"/>
              </a:spcAft>
              <a:defRPr/>
            </a:pPr>
            <a:endParaRPr lang="es-ES_tradnl" sz="3200" b="1" dirty="0">
              <a:solidFill>
                <a:schemeClr val="tx1"/>
              </a:solidFill>
            </a:endParaRPr>
          </a:p>
          <a:p>
            <a:pPr algn="ctr" fontAlgn="auto">
              <a:spcBef>
                <a:spcPts val="0"/>
              </a:spcBef>
              <a:spcAft>
                <a:spcPts val="0"/>
              </a:spcAft>
              <a:defRPr/>
            </a:pPr>
            <a:r>
              <a:rPr lang="es-ES_tradnl" sz="2400" dirty="0">
                <a:solidFill>
                  <a:schemeClr val="tx1"/>
                </a:solidFill>
              </a:rPr>
              <a:t>La descripción cualitativa de lo que se pretende lograr a través de la realización del proyecto</a:t>
            </a:r>
            <a:endParaRPr lang="es-MX" sz="2400" dirty="0"/>
          </a:p>
        </p:txBody>
      </p:sp>
    </p:spTree>
    <p:extLst>
      <p:ext uri="{BB962C8B-B14F-4D97-AF65-F5344CB8AC3E}">
        <p14:creationId xmlns:p14="http://schemas.microsoft.com/office/powerpoint/2010/main" val="3229486853"/>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22</a:t>
            </a:fld>
            <a:endParaRPr lang="en-US"/>
          </a:p>
        </p:txBody>
      </p:sp>
      <p:sp>
        <p:nvSpPr>
          <p:cNvPr id="19" name="18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0" name="19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3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2881449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23</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1" name="20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2" name="21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3" name="22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4" name="23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5" name="24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6" name="25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8" name="27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9" name="28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0" name="29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1" name="30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31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3" name="32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4" name="3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19" name="18 Rectángulo"/>
          <p:cNvSpPr/>
          <p:nvPr/>
        </p:nvSpPr>
        <p:spPr>
          <a:xfrm>
            <a:off x="1260258" y="2136196"/>
            <a:ext cx="7350098" cy="2238572"/>
          </a:xfrm>
          <a:prstGeom prst="rec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a:solidFill>
                  <a:schemeClr val="tx1"/>
                </a:solidFill>
              </a:rPr>
              <a:t>Objetivo Particular</a:t>
            </a:r>
          </a:p>
          <a:p>
            <a:pPr algn="ctr" fontAlgn="auto">
              <a:spcBef>
                <a:spcPts val="0"/>
              </a:spcBef>
              <a:spcAft>
                <a:spcPts val="0"/>
              </a:spcAft>
              <a:defRPr/>
            </a:pPr>
            <a:endParaRPr lang="es-ES" sz="2800" b="1" dirty="0">
              <a:solidFill>
                <a:schemeClr val="tx1"/>
              </a:solidFill>
            </a:endParaRPr>
          </a:p>
          <a:p>
            <a:pPr algn="just" fontAlgn="auto">
              <a:spcBef>
                <a:spcPts val="0"/>
              </a:spcBef>
              <a:spcAft>
                <a:spcPts val="0"/>
              </a:spcAft>
              <a:defRPr/>
            </a:pPr>
            <a:r>
              <a:rPr lang="es-MX" sz="2800" dirty="0">
                <a:solidFill>
                  <a:schemeClr val="tx1"/>
                </a:solidFill>
              </a:rPr>
              <a:t>Expresión cualitativa del propósito de una etapa particular </a:t>
            </a:r>
            <a:r>
              <a:rPr lang="es-ES" sz="2800" dirty="0">
                <a:solidFill>
                  <a:schemeClr val="tx1"/>
                </a:solidFill>
              </a:rPr>
              <a:t>para la realización del objetivo general</a:t>
            </a:r>
            <a:endParaRPr lang="en-US" sz="2000" dirty="0">
              <a:solidFill>
                <a:schemeClr val="tx1"/>
              </a:solidFill>
            </a:endParaRPr>
          </a:p>
        </p:txBody>
      </p:sp>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1230539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500"/>
                                        <p:tgtEl>
                                          <p:spTgt spid="19"/>
                                        </p:tgtEl>
                                        <p:attrNameLst>
                                          <p:attrName>ppt_x</p:attrName>
                                        </p:attrNameLst>
                                      </p:cBhvr>
                                      <p:tavLst>
                                        <p:tav tm="0">
                                          <p:val>
                                            <p:strVal val="ppt_x"/>
                                          </p:val>
                                        </p:tav>
                                        <p:tav tm="100000">
                                          <p:val>
                                            <p:strVal val="ppt_x"/>
                                          </p:val>
                                        </p:tav>
                                      </p:tavLst>
                                    </p:anim>
                                    <p:anim calcmode="lin" valueType="num">
                                      <p:cBhvr additive="base">
                                        <p:cTn id="13" dur="500"/>
                                        <p:tgtEl>
                                          <p:spTgt spid="19"/>
                                        </p:tgtEl>
                                        <p:attrNameLst>
                                          <p:attrName>ppt_y</p:attrName>
                                        </p:attrNameLst>
                                      </p:cBhvr>
                                      <p:tavLst>
                                        <p:tav tm="0">
                                          <p:val>
                                            <p:strVal val="ppt_y"/>
                                          </p:val>
                                        </p:tav>
                                        <p:tav tm="100000">
                                          <p:val>
                                            <p:strVal val="0-ppt_h/2"/>
                                          </p:val>
                                        </p:tav>
                                      </p:tavLst>
                                    </p:anim>
                                    <p:set>
                                      <p:cBhvr>
                                        <p:cTn id="1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24</a:t>
            </a:fld>
            <a:endParaRPr lang="en-US"/>
          </a:p>
        </p:txBody>
      </p:sp>
      <p:sp>
        <p:nvSpPr>
          <p:cNvPr id="19" name="18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0" name="19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6" y="2078451"/>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2569580027"/>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25</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1" name="20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2" name="21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3" name="22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4" name="23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5" name="24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6" name="25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8" name="27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9" name="28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0" name="29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1" name="30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31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3" name="32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4" name="3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4" y="2422590"/>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032" y="856345"/>
            <a:ext cx="66579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198168266"/>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26</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1" name="20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2" name="21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3" name="22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4" name="23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5" name="24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6" name="25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8" name="27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9" name="28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0" name="29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1" name="30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31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3" name="32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4" name="3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6662"/>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032" y="779737"/>
            <a:ext cx="6648450" cy="35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3071768573"/>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27</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1" name="20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2" name="21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3" name="22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4" name="23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5" name="24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6" name="25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8" name="27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9" name="28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0" name="29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1" name="30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31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3" name="32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4" name="3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34" y="2470153"/>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967" y="859249"/>
            <a:ext cx="6638925" cy="333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2774657856"/>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28</a:t>
            </a:fld>
            <a:endParaRPr lang="en-US"/>
          </a:p>
        </p:txBody>
      </p:sp>
      <p:sp>
        <p:nvSpPr>
          <p:cNvPr id="21" name="20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3" name="22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4" name="23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5" name="24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6" name="25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8" name="27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9" name="28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0" name="29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1" name="30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2" name="31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3" name="32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4" name="33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4" name="43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5" name="44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7" y="2603188"/>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706" y="992284"/>
            <a:ext cx="6638925" cy="333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Rectángulo"/>
          <p:cNvSpPr/>
          <p:nvPr/>
        </p:nvSpPr>
        <p:spPr>
          <a:xfrm>
            <a:off x="2920982" y="1112994"/>
            <a:ext cx="5684963" cy="3117577"/>
          </a:xfrm>
          <a:prstGeom prst="rec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400" b="1" dirty="0">
                <a:solidFill>
                  <a:schemeClr val="tx1"/>
                </a:solidFill>
              </a:rPr>
              <a:t>Indicador</a:t>
            </a:r>
          </a:p>
          <a:p>
            <a:pPr algn="ctr" fontAlgn="auto">
              <a:spcBef>
                <a:spcPts val="0"/>
              </a:spcBef>
              <a:spcAft>
                <a:spcPts val="0"/>
              </a:spcAft>
              <a:defRPr/>
            </a:pPr>
            <a:r>
              <a:rPr lang="es-ES" sz="2400" dirty="0">
                <a:solidFill>
                  <a:schemeClr val="tx1"/>
                </a:solidFill>
              </a:rPr>
              <a:t>Mide el avance del objetivo particular</a:t>
            </a:r>
          </a:p>
          <a:p>
            <a:pPr algn="ctr" fontAlgn="auto">
              <a:spcBef>
                <a:spcPts val="0"/>
              </a:spcBef>
              <a:spcAft>
                <a:spcPts val="0"/>
              </a:spcAft>
              <a:defRPr/>
            </a:pPr>
            <a:endParaRPr lang="es-ES" sz="2400" b="1" dirty="0">
              <a:solidFill>
                <a:schemeClr val="tx1"/>
              </a:solidFill>
            </a:endParaRPr>
          </a:p>
          <a:p>
            <a:pPr algn="ctr" fontAlgn="auto">
              <a:spcBef>
                <a:spcPts val="0"/>
              </a:spcBef>
              <a:spcAft>
                <a:spcPts val="0"/>
              </a:spcAft>
              <a:defRPr/>
            </a:pPr>
            <a:r>
              <a:rPr lang="es-ES" sz="2400" b="1" dirty="0">
                <a:solidFill>
                  <a:schemeClr val="tx1"/>
                </a:solidFill>
              </a:rPr>
              <a:t>Meta</a:t>
            </a:r>
          </a:p>
          <a:p>
            <a:pPr algn="ctr" fontAlgn="auto">
              <a:spcBef>
                <a:spcPts val="0"/>
              </a:spcBef>
              <a:spcAft>
                <a:spcPts val="0"/>
              </a:spcAft>
              <a:defRPr/>
            </a:pPr>
            <a:r>
              <a:rPr lang="es-ES" sz="2000" dirty="0">
                <a:solidFill>
                  <a:schemeClr val="tx1"/>
                </a:solidFill>
              </a:rPr>
              <a:t>Valor numérico que se pretende alcanzar en un tiempo señalado acorde con el alcance del objetivo particular y con los recursos programados en las partidas de objeto de gasto</a:t>
            </a:r>
          </a:p>
        </p:txBody>
      </p:sp>
      <p:sp>
        <p:nvSpPr>
          <p:cNvPr id="46"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41362392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left)">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22"/>
                                        </p:tgtEl>
                                        <p:attrNameLst>
                                          <p:attrName>ppt_x</p:attrName>
                                        </p:attrNameLst>
                                      </p:cBhvr>
                                      <p:tavLst>
                                        <p:tav tm="0">
                                          <p:val>
                                            <p:strVal val="ppt_x"/>
                                          </p:val>
                                        </p:tav>
                                        <p:tav tm="100000">
                                          <p:val>
                                            <p:strVal val="1+ppt_w/2"/>
                                          </p:val>
                                        </p:tav>
                                      </p:tavLst>
                                    </p:anim>
                                    <p:anim calcmode="lin" valueType="num">
                                      <p:cBhvr additive="base">
                                        <p:cTn id="13" dur="500"/>
                                        <p:tgtEl>
                                          <p:spTgt spid="22"/>
                                        </p:tgtEl>
                                        <p:attrNameLst>
                                          <p:attrName>ppt_y</p:attrName>
                                        </p:attrNameLst>
                                      </p:cBhvr>
                                      <p:tavLst>
                                        <p:tav tm="0">
                                          <p:val>
                                            <p:strVal val="ppt_y"/>
                                          </p:val>
                                        </p:tav>
                                        <p:tav tm="100000">
                                          <p:val>
                                            <p:strVal val="ppt_y"/>
                                          </p:val>
                                        </p:tav>
                                      </p:tavLst>
                                    </p:anim>
                                    <p:set>
                                      <p:cBhvr>
                                        <p:cTn id="1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29</a:t>
            </a:fld>
            <a:endParaRPr lang="en-US"/>
          </a:p>
        </p:txBody>
      </p:sp>
      <p:sp>
        <p:nvSpPr>
          <p:cNvPr id="19" name="18 Rectángulo redondeado"/>
          <p:cNvSpPr/>
          <p:nvPr/>
        </p:nvSpPr>
        <p:spPr>
          <a:xfrm>
            <a:off x="1259632" y="735546"/>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0" name="19 Rectángulo redondeado"/>
          <p:cNvSpPr/>
          <p:nvPr/>
        </p:nvSpPr>
        <p:spPr>
          <a:xfrm>
            <a:off x="3565642" y="735546"/>
            <a:ext cx="1224136" cy="2160240"/>
          </a:xfrm>
          <a:prstGeom prst="roundRect">
            <a:avLst>
              <a:gd name="adj" fmla="val 0"/>
            </a:avLst>
          </a:prstGeom>
          <a:solidFill>
            <a:schemeClr val="accent1">
              <a:lumMod val="40000"/>
              <a:lumOff val="6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565642" y="29227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4869326" y="12187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4869326" y="7640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4860032" y="14887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4869326" y="17559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4852034" y="2153206"/>
            <a:ext cx="3159058" cy="221709"/>
          </a:xfrm>
          <a:prstGeom prst="roundRect">
            <a:avLst>
              <a:gd name="adj" fmla="val 0"/>
            </a:avLst>
          </a:prstGeom>
          <a:solidFill>
            <a:schemeClr val="accent5">
              <a:lumMod val="60000"/>
              <a:lumOff val="4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4852034" y="24173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4852034" y="26740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4859339" y="29765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563035" y="37984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563034" y="39927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563034" y="41760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3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4073986009"/>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03648" y="377756"/>
            <a:ext cx="6164606" cy="954107"/>
          </a:xfrm>
          <a:prstGeom prst="rect">
            <a:avLst/>
          </a:prstGeom>
        </p:spPr>
        <p:txBody>
          <a:bodyPr wrap="square">
            <a:spAutoFit/>
          </a:bodyPr>
          <a:lstStyle/>
          <a:p>
            <a:pPr algn="ctr"/>
            <a:r>
              <a:rPr lang="es-MX" sz="2800" b="1" dirty="0" smtClean="0"/>
              <a:t>Avance en el ejercicio del PIFI 2013 </a:t>
            </a:r>
          </a:p>
          <a:p>
            <a:pPr algn="ctr"/>
            <a:r>
              <a:rPr lang="es-MX" sz="2800" b="1" dirty="0" smtClean="0"/>
              <a:t>al 26 </a:t>
            </a:r>
            <a:r>
              <a:rPr lang="es-MX" sz="2800" b="1" dirty="0"/>
              <a:t>de </a:t>
            </a:r>
            <a:r>
              <a:rPr lang="es-MX" sz="2800" b="1" dirty="0" smtClean="0"/>
              <a:t>septiembre </a:t>
            </a:r>
            <a:r>
              <a:rPr lang="es-MX" sz="2800" b="1" dirty="0"/>
              <a:t>del </a:t>
            </a:r>
            <a:r>
              <a:rPr lang="es-MX" sz="2800" b="1" dirty="0" smtClean="0"/>
              <a:t>2014</a:t>
            </a:r>
            <a:endParaRPr lang="es-MX" sz="2800" b="1" dirty="0"/>
          </a:p>
        </p:txBody>
      </p:sp>
      <p:graphicFrame>
        <p:nvGraphicFramePr>
          <p:cNvPr id="7" name="6 Tabla"/>
          <p:cNvGraphicFramePr>
            <a:graphicFrameLocks noGrp="1"/>
          </p:cNvGraphicFramePr>
          <p:nvPr>
            <p:extLst>
              <p:ext uri="{D42A27DB-BD31-4B8C-83A1-F6EECF244321}">
                <p14:modId xmlns:p14="http://schemas.microsoft.com/office/powerpoint/2010/main" val="1740841428"/>
              </p:ext>
            </p:extLst>
          </p:nvPr>
        </p:nvGraphicFramePr>
        <p:xfrm>
          <a:off x="899593" y="1599642"/>
          <a:ext cx="7632849" cy="1351920"/>
        </p:xfrm>
        <a:graphic>
          <a:graphicData uri="http://schemas.openxmlformats.org/drawingml/2006/table">
            <a:tbl>
              <a:tblPr firstRow="1" bandRow="1">
                <a:tableStyleId>{21E4AEA4-8DFA-4A89-87EB-49C32662AFE0}</a:tableStyleId>
              </a:tblPr>
              <a:tblGrid>
                <a:gridCol w="2544283"/>
                <a:gridCol w="2544283"/>
                <a:gridCol w="2544283"/>
              </a:tblGrid>
              <a:tr h="525780">
                <a:tc>
                  <a:txBody>
                    <a:bodyPr/>
                    <a:lstStyle/>
                    <a:p>
                      <a:pPr algn="ctr"/>
                      <a:r>
                        <a:rPr lang="es-MX" sz="1500" dirty="0" smtClean="0"/>
                        <a:t>Monto apoyado por la SEP</a:t>
                      </a:r>
                      <a:endParaRPr lang="es-MX" sz="1500" dirty="0"/>
                    </a:p>
                  </a:txBody>
                  <a:tcPr marT="34290" marB="34290">
                    <a:solidFill>
                      <a:schemeClr val="accent1"/>
                    </a:solidFill>
                  </a:tcPr>
                </a:tc>
                <a:tc>
                  <a:txBody>
                    <a:bodyPr/>
                    <a:lstStyle/>
                    <a:p>
                      <a:pPr algn="ctr"/>
                      <a:r>
                        <a:rPr lang="es-MX" sz="1500" dirty="0" smtClean="0"/>
                        <a:t>Monto pagado</a:t>
                      </a:r>
                      <a:endParaRPr lang="es-MX" sz="1500" dirty="0"/>
                    </a:p>
                  </a:txBody>
                  <a:tcPr marT="34290" marB="34290">
                    <a:solidFill>
                      <a:schemeClr val="accent1"/>
                    </a:solidFill>
                  </a:tcPr>
                </a:tc>
                <a:tc>
                  <a:txBody>
                    <a:bodyPr/>
                    <a:lstStyle/>
                    <a:p>
                      <a:pPr algn="ctr"/>
                      <a:r>
                        <a:rPr lang="es-MX" sz="1500" dirty="0" smtClean="0">
                          <a:solidFill>
                            <a:schemeClr val="bg1"/>
                          </a:solidFill>
                        </a:rPr>
                        <a:t>Porcentaje</a:t>
                      </a:r>
                      <a:r>
                        <a:rPr lang="es-MX" sz="1500" baseline="0" dirty="0" smtClean="0">
                          <a:solidFill>
                            <a:schemeClr val="bg1"/>
                          </a:solidFill>
                        </a:rPr>
                        <a:t> del </a:t>
                      </a:r>
                      <a:endParaRPr lang="es-MX" sz="1500" dirty="0" smtClean="0">
                        <a:solidFill>
                          <a:schemeClr val="bg1"/>
                        </a:solidFill>
                      </a:endParaRPr>
                    </a:p>
                    <a:p>
                      <a:pPr algn="ctr"/>
                      <a:r>
                        <a:rPr lang="es-MX" sz="1500" dirty="0" smtClean="0">
                          <a:solidFill>
                            <a:schemeClr val="bg1"/>
                          </a:solidFill>
                        </a:rPr>
                        <a:t>  pagado</a:t>
                      </a:r>
                      <a:endParaRPr lang="es-MX" sz="1500" dirty="0">
                        <a:solidFill>
                          <a:schemeClr val="bg1"/>
                        </a:solidFill>
                      </a:endParaRPr>
                    </a:p>
                  </a:txBody>
                  <a:tcPr marT="34290" marB="34290">
                    <a:solidFill>
                      <a:schemeClr val="accent1"/>
                    </a:solidFill>
                  </a:tcPr>
                </a:tc>
              </a:tr>
              <a:tr h="826140">
                <a:tc>
                  <a:txBody>
                    <a:bodyPr/>
                    <a:lstStyle/>
                    <a:p>
                      <a:pPr algn="ctr"/>
                      <a:r>
                        <a:rPr lang="es-MX" sz="1500" b="1" dirty="0" smtClean="0"/>
                        <a:t>$ 75,595,419.08</a:t>
                      </a:r>
                      <a:endParaRPr lang="es-MX" sz="1500" b="1" dirty="0"/>
                    </a:p>
                  </a:txBody>
                  <a:tcPr marT="34290" marB="34290" anchor="ctr">
                    <a:solidFill>
                      <a:schemeClr val="accent1">
                        <a:lumMod val="20000"/>
                        <a:lumOff val="80000"/>
                      </a:schemeClr>
                    </a:solidFill>
                  </a:tcPr>
                </a:tc>
                <a:tc>
                  <a:txBody>
                    <a:bodyPr/>
                    <a:lstStyle/>
                    <a:p>
                      <a:pPr algn="ctr"/>
                      <a:endParaRPr lang="es-MX" sz="1500" b="1" dirty="0" smtClean="0"/>
                    </a:p>
                    <a:p>
                      <a:pPr algn="ctr"/>
                      <a:r>
                        <a:rPr lang="es-MX" sz="1500" b="1" dirty="0" smtClean="0"/>
                        <a:t>$    46,560,974.39    </a:t>
                      </a:r>
                    </a:p>
                    <a:p>
                      <a:pPr algn="ctr"/>
                      <a:endParaRPr lang="es-MX" sz="1500" b="1" dirty="0"/>
                    </a:p>
                  </a:txBody>
                  <a:tcPr marT="34290" marB="34290" anchor="ctr">
                    <a:solidFill>
                      <a:schemeClr val="accent1">
                        <a:lumMod val="20000"/>
                        <a:lumOff val="80000"/>
                      </a:schemeClr>
                    </a:solidFill>
                  </a:tcPr>
                </a:tc>
                <a:tc>
                  <a:txBody>
                    <a:bodyPr/>
                    <a:lstStyle/>
                    <a:p>
                      <a:pPr algn="ctr"/>
                      <a:r>
                        <a:rPr lang="es-MX" sz="1500" b="1" dirty="0" smtClean="0"/>
                        <a:t>62%</a:t>
                      </a:r>
                      <a:endParaRPr lang="es-MX" sz="1500" b="1" dirty="0"/>
                    </a:p>
                  </a:txBody>
                  <a:tcPr marT="34290" marB="34290" anchor="ctr">
                    <a:solidFill>
                      <a:schemeClr val="accent1">
                        <a:lumMod val="20000"/>
                        <a:lumOff val="80000"/>
                      </a:schemeClr>
                    </a:solidFill>
                  </a:tcPr>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951761546"/>
              </p:ext>
            </p:extLst>
          </p:nvPr>
        </p:nvGraphicFramePr>
        <p:xfrm>
          <a:off x="899592" y="3273828"/>
          <a:ext cx="7632848" cy="754380"/>
        </p:xfrm>
        <a:graphic>
          <a:graphicData uri="http://schemas.openxmlformats.org/drawingml/2006/table">
            <a:tbl>
              <a:tblPr firstRow="1" bandRow="1">
                <a:tableStyleId>{5C22544A-7EE6-4342-B048-85BDC9FD1C3A}</a:tableStyleId>
              </a:tblPr>
              <a:tblGrid>
                <a:gridCol w="3816424"/>
                <a:gridCol w="3816424"/>
              </a:tblGrid>
              <a:tr h="754380">
                <a:tc>
                  <a:txBody>
                    <a:bodyPr/>
                    <a:lstStyle/>
                    <a:p>
                      <a:pPr marL="0" algn="ctr" defTabSz="914400" rtl="0" eaLnBrk="1" latinLnBrk="0" hangingPunct="1"/>
                      <a:r>
                        <a:rPr lang="es-MX" sz="1500" b="1" kern="1200" dirty="0" smtClean="0">
                          <a:solidFill>
                            <a:schemeClr val="lt1"/>
                          </a:solidFill>
                          <a:latin typeface="+mn-lt"/>
                          <a:ea typeface="+mn-ea"/>
                          <a:cs typeface="+mn-cs"/>
                        </a:rPr>
                        <a:t>Monto por llevar al pagado para lograr el 100% institucional</a:t>
                      </a:r>
                      <a:r>
                        <a:rPr lang="es-MX" sz="1500" b="1" kern="1200" baseline="0" dirty="0" smtClean="0">
                          <a:solidFill>
                            <a:schemeClr val="lt1"/>
                          </a:solidFill>
                          <a:latin typeface="+mn-lt"/>
                          <a:ea typeface="+mn-ea"/>
                          <a:cs typeface="+mn-cs"/>
                        </a:rPr>
                        <a:t> al 31 de octubre del 2014</a:t>
                      </a:r>
                      <a:endParaRPr lang="es-MX" sz="1500" b="1" kern="1200" dirty="0">
                        <a:solidFill>
                          <a:schemeClr val="lt1"/>
                        </a:solidFill>
                        <a:latin typeface="+mn-lt"/>
                        <a:ea typeface="+mn-ea"/>
                        <a:cs typeface="+mn-cs"/>
                      </a:endParaRPr>
                    </a:p>
                  </a:txBody>
                  <a:tcPr marT="34290" marB="34290"/>
                </a:tc>
                <a:tc>
                  <a:txBody>
                    <a:bodyPr/>
                    <a:lstStyle/>
                    <a:p>
                      <a:pPr marL="0" algn="ctr" defTabSz="914400" rtl="0" eaLnBrk="1" latinLnBrk="0" hangingPunct="1"/>
                      <a:r>
                        <a:rPr lang="es-MX" sz="1500" b="1" kern="1200" dirty="0" smtClean="0">
                          <a:solidFill>
                            <a:schemeClr val="lt1"/>
                          </a:solidFill>
                          <a:latin typeface="+mn-lt"/>
                          <a:ea typeface="+mn-ea"/>
                          <a:cs typeface="+mn-cs"/>
                        </a:rPr>
                        <a:t>$   29,034,444.69   </a:t>
                      </a:r>
                      <a:endParaRPr lang="es-MX" sz="1500" b="1" kern="1200" dirty="0">
                        <a:solidFill>
                          <a:schemeClr val="lt1"/>
                        </a:solidFill>
                        <a:latin typeface="+mn-lt"/>
                        <a:ea typeface="+mn-ea"/>
                        <a:cs typeface="+mn-cs"/>
                      </a:endParaRPr>
                    </a:p>
                  </a:txBody>
                  <a:tcPr marT="34290" marB="34290" anchor="ctr"/>
                </a:tc>
              </a:tr>
            </a:tbl>
          </a:graphicData>
        </a:graphic>
      </p:graphicFrame>
    </p:spTree>
    <p:extLst>
      <p:ext uri="{BB962C8B-B14F-4D97-AF65-F5344CB8AC3E}">
        <p14:creationId xmlns:p14="http://schemas.microsoft.com/office/powerpoint/2010/main" val="139351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30</a:t>
            </a:fld>
            <a:endParaRPr lang="en-US"/>
          </a:p>
        </p:txBody>
      </p:sp>
      <p:sp>
        <p:nvSpPr>
          <p:cNvPr id="20" name="19 Rectángulo redondeado"/>
          <p:cNvSpPr/>
          <p:nvPr/>
        </p:nvSpPr>
        <p:spPr>
          <a:xfrm>
            <a:off x="3565642" y="735546"/>
            <a:ext cx="1224136" cy="2160240"/>
          </a:xfrm>
          <a:prstGeom prst="roundRect">
            <a:avLst>
              <a:gd name="adj" fmla="val 0"/>
            </a:avLst>
          </a:prstGeom>
          <a:solidFill>
            <a:schemeClr val="accent1">
              <a:lumMod val="40000"/>
              <a:lumOff val="6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565642" y="29227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4869326" y="12187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4869326" y="7640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4860032" y="14887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4869326" y="17559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4852034" y="2153206"/>
            <a:ext cx="3159058" cy="221709"/>
          </a:xfrm>
          <a:prstGeom prst="roundRect">
            <a:avLst>
              <a:gd name="adj" fmla="val 0"/>
            </a:avLst>
          </a:prstGeom>
          <a:solidFill>
            <a:schemeClr val="accent5">
              <a:lumMod val="60000"/>
              <a:lumOff val="4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4852034" y="24173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4852034" y="26740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4859339" y="29765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563035" y="37984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563034" y="39927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563034" y="41760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34" name="33 Rectángulo redondeado"/>
          <p:cNvSpPr/>
          <p:nvPr/>
        </p:nvSpPr>
        <p:spPr>
          <a:xfrm>
            <a:off x="1259632" y="735546"/>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5769"/>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8955"/>
            <a:ext cx="59626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3721025993"/>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31</a:t>
            </a:fld>
            <a:endParaRPr lang="en-US"/>
          </a:p>
        </p:txBody>
      </p:sp>
      <p:sp>
        <p:nvSpPr>
          <p:cNvPr id="21" name="20 Rectángulo redondeado"/>
          <p:cNvSpPr/>
          <p:nvPr/>
        </p:nvSpPr>
        <p:spPr>
          <a:xfrm>
            <a:off x="1259632" y="771550"/>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2" name="21 Rectángulo redondeado"/>
          <p:cNvSpPr/>
          <p:nvPr/>
        </p:nvSpPr>
        <p:spPr>
          <a:xfrm>
            <a:off x="3565642" y="771550"/>
            <a:ext cx="1224136" cy="2160240"/>
          </a:xfrm>
          <a:prstGeom prst="roundRect">
            <a:avLst>
              <a:gd name="adj" fmla="val 0"/>
            </a:avLst>
          </a:prstGeom>
          <a:solidFill>
            <a:schemeClr val="accent1">
              <a:lumMod val="40000"/>
              <a:lumOff val="6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3" name="22 Rectángulo redondeado"/>
          <p:cNvSpPr/>
          <p:nvPr/>
        </p:nvSpPr>
        <p:spPr>
          <a:xfrm>
            <a:off x="3565642" y="2958793"/>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4" name="23 Rectángulo redondeado"/>
          <p:cNvSpPr/>
          <p:nvPr/>
        </p:nvSpPr>
        <p:spPr>
          <a:xfrm>
            <a:off x="4869326" y="1254761"/>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5" name="24 Rectángulo redondeado"/>
          <p:cNvSpPr/>
          <p:nvPr/>
        </p:nvSpPr>
        <p:spPr>
          <a:xfrm>
            <a:off x="4869326" y="800014"/>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6" name="25 Rectángulo redondeado"/>
          <p:cNvSpPr/>
          <p:nvPr/>
        </p:nvSpPr>
        <p:spPr>
          <a:xfrm>
            <a:off x="4860032" y="1524791"/>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8" name="27 Rectángulo redondeado"/>
          <p:cNvSpPr/>
          <p:nvPr/>
        </p:nvSpPr>
        <p:spPr>
          <a:xfrm>
            <a:off x="4869326" y="1791978"/>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9" name="28 Rectángulo redondeado"/>
          <p:cNvSpPr/>
          <p:nvPr/>
        </p:nvSpPr>
        <p:spPr>
          <a:xfrm>
            <a:off x="4852034" y="2189210"/>
            <a:ext cx="3159058" cy="221709"/>
          </a:xfrm>
          <a:prstGeom prst="roundRect">
            <a:avLst>
              <a:gd name="adj" fmla="val 0"/>
            </a:avLst>
          </a:prstGeom>
          <a:solidFill>
            <a:schemeClr val="accent5">
              <a:lumMod val="60000"/>
              <a:lumOff val="4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0" name="29 Rectángulo redondeado"/>
          <p:cNvSpPr/>
          <p:nvPr/>
        </p:nvSpPr>
        <p:spPr>
          <a:xfrm>
            <a:off x="4852034" y="2453381"/>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1" name="30 Rectángulo redondeado"/>
          <p:cNvSpPr/>
          <p:nvPr/>
        </p:nvSpPr>
        <p:spPr>
          <a:xfrm>
            <a:off x="4852034" y="2710080"/>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2" name="31 Rectángulo"/>
          <p:cNvSpPr/>
          <p:nvPr/>
        </p:nvSpPr>
        <p:spPr>
          <a:xfrm>
            <a:off x="4859339" y="3012566"/>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3" name="32 Rectángulo redondeado"/>
          <p:cNvSpPr/>
          <p:nvPr/>
        </p:nvSpPr>
        <p:spPr>
          <a:xfrm>
            <a:off x="3563035" y="3834426"/>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4" name="33 Rectángulo redondeado"/>
          <p:cNvSpPr/>
          <p:nvPr/>
        </p:nvSpPr>
        <p:spPr>
          <a:xfrm>
            <a:off x="3563034" y="4028799"/>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4" name="43 Rectángulo redondeado"/>
          <p:cNvSpPr/>
          <p:nvPr/>
        </p:nvSpPr>
        <p:spPr>
          <a:xfrm>
            <a:off x="3563034" y="4212019"/>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4" y="2699920"/>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4" y="913106"/>
            <a:ext cx="5962650" cy="2085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14" y="1789474"/>
            <a:ext cx="3457575" cy="2214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2524854152"/>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32</a:t>
            </a:fld>
            <a:endParaRPr lang="en-US"/>
          </a:p>
        </p:txBody>
      </p:sp>
      <p:sp>
        <p:nvSpPr>
          <p:cNvPr id="22" name="21 Rectángulo redondeado"/>
          <p:cNvSpPr/>
          <p:nvPr/>
        </p:nvSpPr>
        <p:spPr>
          <a:xfrm>
            <a:off x="1259632" y="735546"/>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3" name="22 Rectángulo redondeado"/>
          <p:cNvSpPr/>
          <p:nvPr/>
        </p:nvSpPr>
        <p:spPr>
          <a:xfrm>
            <a:off x="3565642" y="735546"/>
            <a:ext cx="1224136" cy="2160240"/>
          </a:xfrm>
          <a:prstGeom prst="roundRect">
            <a:avLst>
              <a:gd name="adj" fmla="val 0"/>
            </a:avLst>
          </a:prstGeom>
          <a:solidFill>
            <a:schemeClr val="accent1">
              <a:lumMod val="40000"/>
              <a:lumOff val="6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4" name="23 Rectángulo redondeado"/>
          <p:cNvSpPr/>
          <p:nvPr/>
        </p:nvSpPr>
        <p:spPr>
          <a:xfrm>
            <a:off x="3565642" y="29227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5" name="24 Rectángulo redondeado"/>
          <p:cNvSpPr/>
          <p:nvPr/>
        </p:nvSpPr>
        <p:spPr>
          <a:xfrm>
            <a:off x="4869326" y="12187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6" name="25 Rectángulo redondeado"/>
          <p:cNvSpPr/>
          <p:nvPr/>
        </p:nvSpPr>
        <p:spPr>
          <a:xfrm>
            <a:off x="4869326" y="7640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8" name="27 Rectángulo redondeado"/>
          <p:cNvSpPr/>
          <p:nvPr/>
        </p:nvSpPr>
        <p:spPr>
          <a:xfrm>
            <a:off x="4860032" y="14887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9" name="28 Rectángulo redondeado"/>
          <p:cNvSpPr/>
          <p:nvPr/>
        </p:nvSpPr>
        <p:spPr>
          <a:xfrm>
            <a:off x="4869326" y="17559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0" name="29 Rectángulo redondeado"/>
          <p:cNvSpPr/>
          <p:nvPr/>
        </p:nvSpPr>
        <p:spPr>
          <a:xfrm>
            <a:off x="4852034" y="2153206"/>
            <a:ext cx="3159058" cy="221709"/>
          </a:xfrm>
          <a:prstGeom prst="roundRect">
            <a:avLst>
              <a:gd name="adj" fmla="val 0"/>
            </a:avLst>
          </a:prstGeom>
          <a:solidFill>
            <a:schemeClr val="accent5">
              <a:lumMod val="60000"/>
              <a:lumOff val="4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1" name="30 Rectángulo redondeado"/>
          <p:cNvSpPr/>
          <p:nvPr/>
        </p:nvSpPr>
        <p:spPr>
          <a:xfrm>
            <a:off x="4852034" y="24173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2" name="31 Rectángulo redondeado"/>
          <p:cNvSpPr/>
          <p:nvPr/>
        </p:nvSpPr>
        <p:spPr>
          <a:xfrm>
            <a:off x="4852034" y="26740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3" name="32 Rectángulo"/>
          <p:cNvSpPr/>
          <p:nvPr/>
        </p:nvSpPr>
        <p:spPr>
          <a:xfrm>
            <a:off x="4859339" y="29765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4" name="33 Rectángulo redondeado"/>
          <p:cNvSpPr/>
          <p:nvPr/>
        </p:nvSpPr>
        <p:spPr>
          <a:xfrm>
            <a:off x="3563035" y="37984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4" name="43 Rectángulo redondeado"/>
          <p:cNvSpPr/>
          <p:nvPr/>
        </p:nvSpPr>
        <p:spPr>
          <a:xfrm>
            <a:off x="3563034" y="39927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5" name="44 Rectángulo redondeado"/>
          <p:cNvSpPr/>
          <p:nvPr/>
        </p:nvSpPr>
        <p:spPr>
          <a:xfrm>
            <a:off x="3563034" y="41760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0" y="2410485"/>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0" y="990667"/>
            <a:ext cx="5962650" cy="2085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20" y="1867035"/>
            <a:ext cx="3457575" cy="2214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0" y="2791200"/>
            <a:ext cx="9144000" cy="203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2585991708"/>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redondeado"/>
          <p:cNvSpPr/>
          <p:nvPr/>
        </p:nvSpPr>
        <p:spPr>
          <a:xfrm>
            <a:off x="1259632" y="735546"/>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4" name="23 Rectángulo redondeado"/>
          <p:cNvSpPr/>
          <p:nvPr/>
        </p:nvSpPr>
        <p:spPr>
          <a:xfrm>
            <a:off x="3565642" y="735546"/>
            <a:ext cx="1224136" cy="2160240"/>
          </a:xfrm>
          <a:prstGeom prst="roundRect">
            <a:avLst>
              <a:gd name="adj" fmla="val 0"/>
            </a:avLst>
          </a:prstGeom>
          <a:solidFill>
            <a:schemeClr val="accent1">
              <a:lumMod val="40000"/>
              <a:lumOff val="6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5" name="24 Rectángulo redondeado"/>
          <p:cNvSpPr/>
          <p:nvPr/>
        </p:nvSpPr>
        <p:spPr>
          <a:xfrm>
            <a:off x="3565642" y="29227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6" name="25 Rectángulo redondeado"/>
          <p:cNvSpPr/>
          <p:nvPr/>
        </p:nvSpPr>
        <p:spPr>
          <a:xfrm>
            <a:off x="4869326" y="12187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8" name="27 Rectángulo redondeado"/>
          <p:cNvSpPr/>
          <p:nvPr/>
        </p:nvSpPr>
        <p:spPr>
          <a:xfrm>
            <a:off x="4869326" y="7640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9" name="28 Rectángulo redondeado"/>
          <p:cNvSpPr/>
          <p:nvPr/>
        </p:nvSpPr>
        <p:spPr>
          <a:xfrm>
            <a:off x="4860032" y="14887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30" name="29 Rectángulo redondeado"/>
          <p:cNvSpPr/>
          <p:nvPr/>
        </p:nvSpPr>
        <p:spPr>
          <a:xfrm>
            <a:off x="4869326" y="17559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1" name="30 Rectángulo redondeado"/>
          <p:cNvSpPr/>
          <p:nvPr/>
        </p:nvSpPr>
        <p:spPr>
          <a:xfrm>
            <a:off x="4852034" y="2153206"/>
            <a:ext cx="3159058" cy="221709"/>
          </a:xfrm>
          <a:prstGeom prst="roundRect">
            <a:avLst>
              <a:gd name="adj" fmla="val 0"/>
            </a:avLst>
          </a:prstGeom>
          <a:solidFill>
            <a:schemeClr val="accent5">
              <a:lumMod val="60000"/>
              <a:lumOff val="4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2" name="31 Rectángulo redondeado"/>
          <p:cNvSpPr/>
          <p:nvPr/>
        </p:nvSpPr>
        <p:spPr>
          <a:xfrm>
            <a:off x="4852034" y="24173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3" name="32 Rectángulo redondeado"/>
          <p:cNvSpPr/>
          <p:nvPr/>
        </p:nvSpPr>
        <p:spPr>
          <a:xfrm>
            <a:off x="4852034" y="26740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4" name="33 Rectángulo"/>
          <p:cNvSpPr/>
          <p:nvPr/>
        </p:nvSpPr>
        <p:spPr>
          <a:xfrm>
            <a:off x="4859339" y="29765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4" name="43 Rectángulo redondeado"/>
          <p:cNvSpPr/>
          <p:nvPr/>
        </p:nvSpPr>
        <p:spPr>
          <a:xfrm>
            <a:off x="3563035" y="37984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5" name="44 Rectángulo redondeado"/>
          <p:cNvSpPr/>
          <p:nvPr/>
        </p:nvSpPr>
        <p:spPr>
          <a:xfrm>
            <a:off x="3563034" y="39927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6" name="45 Rectángulo redondeado"/>
          <p:cNvSpPr/>
          <p:nvPr/>
        </p:nvSpPr>
        <p:spPr>
          <a:xfrm>
            <a:off x="3563034" y="41760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33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1" y="2417377"/>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3" y="959853"/>
            <a:ext cx="5962650" cy="2085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3" y="1836221"/>
            <a:ext cx="3457575" cy="2214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7" y="2760386"/>
            <a:ext cx="9144000" cy="203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Rectángulo"/>
          <p:cNvSpPr/>
          <p:nvPr/>
        </p:nvSpPr>
        <p:spPr>
          <a:xfrm>
            <a:off x="2855696" y="1659714"/>
            <a:ext cx="5684963" cy="3117577"/>
          </a:xfrm>
          <a:prstGeom prst="rec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a:solidFill>
                  <a:schemeClr val="tx1"/>
                </a:solidFill>
              </a:rPr>
              <a:t>Partidas de objeto de gasto</a:t>
            </a:r>
          </a:p>
          <a:p>
            <a:pPr algn="ctr" fontAlgn="auto">
              <a:spcBef>
                <a:spcPts val="0"/>
              </a:spcBef>
              <a:spcAft>
                <a:spcPts val="0"/>
              </a:spcAft>
              <a:defRPr/>
            </a:pPr>
            <a:endParaRPr lang="es-ES" sz="2800" dirty="0">
              <a:solidFill>
                <a:schemeClr val="tx1"/>
              </a:solidFill>
            </a:endParaRPr>
          </a:p>
          <a:p>
            <a:pPr algn="ctr" fontAlgn="auto">
              <a:spcBef>
                <a:spcPts val="0"/>
              </a:spcBef>
              <a:spcAft>
                <a:spcPts val="0"/>
              </a:spcAft>
              <a:defRPr/>
            </a:pPr>
            <a:r>
              <a:rPr lang="es-ES" sz="2800" dirty="0">
                <a:solidFill>
                  <a:schemeClr val="tx1"/>
                </a:solidFill>
              </a:rPr>
              <a:t>Recursos monetarios para asegurar el cumplimiento de los objetivos particulares</a:t>
            </a:r>
            <a:endParaRPr lang="en-US" sz="2800" dirty="0">
              <a:solidFill>
                <a:schemeClr val="tx1"/>
              </a:solidFill>
            </a:endParaRPr>
          </a:p>
        </p:txBody>
      </p:sp>
      <p:sp>
        <p:nvSpPr>
          <p:cNvPr id="47"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5646935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left)">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22"/>
                                        </p:tgtEl>
                                        <p:attrNameLst>
                                          <p:attrName>ppt_x</p:attrName>
                                        </p:attrNameLst>
                                      </p:cBhvr>
                                      <p:tavLst>
                                        <p:tav tm="0">
                                          <p:val>
                                            <p:strVal val="ppt_x"/>
                                          </p:val>
                                        </p:tav>
                                        <p:tav tm="100000">
                                          <p:val>
                                            <p:strVal val="1+ppt_w/2"/>
                                          </p:val>
                                        </p:tav>
                                      </p:tavLst>
                                    </p:anim>
                                    <p:anim calcmode="lin" valueType="num">
                                      <p:cBhvr additive="base">
                                        <p:cTn id="13" dur="500"/>
                                        <p:tgtEl>
                                          <p:spTgt spid="22"/>
                                        </p:tgtEl>
                                        <p:attrNameLst>
                                          <p:attrName>ppt_y</p:attrName>
                                        </p:attrNameLst>
                                      </p:cBhvr>
                                      <p:tavLst>
                                        <p:tav tm="0">
                                          <p:val>
                                            <p:strVal val="ppt_y"/>
                                          </p:val>
                                        </p:tav>
                                        <p:tav tm="100000">
                                          <p:val>
                                            <p:strVal val="ppt_y"/>
                                          </p:val>
                                        </p:tav>
                                      </p:tavLst>
                                    </p:anim>
                                    <p:set>
                                      <p:cBhvr>
                                        <p:cTn id="1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955" y="2139702"/>
            <a:ext cx="9144000" cy="553998"/>
          </a:xfrm>
          <a:prstGeom prst="rect">
            <a:avLst/>
          </a:prstGeom>
          <a:noFill/>
        </p:spPr>
        <p:txBody>
          <a:bodyPr>
            <a:spAutoFit/>
          </a:bodyPr>
          <a:lstStyle/>
          <a:p>
            <a:pPr algn="ctr" fontAlgn="auto">
              <a:spcAft>
                <a:spcPts val="0"/>
              </a:spcAft>
              <a:defRPr/>
            </a:pPr>
            <a:r>
              <a:rPr lang="es-MX" sz="3000" b="1"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Proyectos para fondos </a:t>
            </a:r>
            <a:r>
              <a:rPr lang="es-MX" sz="3000" b="1" cap="small"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externos determinados</a:t>
            </a:r>
            <a:endParaRPr lang="es-MX" sz="3000" b="1"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2 Marcador de número de diapositiva"/>
          <p:cNvSpPr>
            <a:spLocks noGrp="1"/>
          </p:cNvSpPr>
          <p:nvPr>
            <p:ph type="sldNum" sz="quarter" idx="12"/>
          </p:nvPr>
        </p:nvSpPr>
        <p:spPr/>
        <p:txBody>
          <a:bodyPr/>
          <a:lstStyle/>
          <a:p>
            <a:pPr>
              <a:defRPr/>
            </a:pPr>
            <a:fld id="{21197264-FE9F-4468-A138-FCC5487D4183}" type="slidenum">
              <a:rPr lang="en-US"/>
              <a:pPr>
                <a:defRPr/>
              </a:pPr>
              <a:t>34</a:t>
            </a:fld>
            <a:endParaRPr lang="en-US"/>
          </a:p>
        </p:txBody>
      </p:sp>
    </p:spTree>
    <p:extLst>
      <p:ext uri="{BB962C8B-B14F-4D97-AF65-F5344CB8AC3E}">
        <p14:creationId xmlns:p14="http://schemas.microsoft.com/office/powerpoint/2010/main" val="3785469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68313" y="804862"/>
            <a:ext cx="2303462" cy="1620441"/>
          </a:xfrm>
          <a:prstGeom prst="roundRect">
            <a:avLst>
              <a:gd name="adj" fmla="val 0"/>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a:solidFill>
                  <a:schemeClr val="bg1"/>
                </a:solidFill>
              </a:rPr>
              <a:t>PIFI</a:t>
            </a:r>
          </a:p>
        </p:txBody>
      </p:sp>
      <p:sp>
        <p:nvSpPr>
          <p:cNvPr id="18" name="17 Rectángulo redondeado"/>
          <p:cNvSpPr/>
          <p:nvPr/>
        </p:nvSpPr>
        <p:spPr>
          <a:xfrm>
            <a:off x="3276601" y="810816"/>
            <a:ext cx="2303463" cy="1619250"/>
          </a:xfrm>
          <a:prstGeom prst="roundRect">
            <a:avLst>
              <a:gd name="adj" fmla="val 0"/>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smtClean="0">
                <a:solidFill>
                  <a:schemeClr val="bg1"/>
                </a:solidFill>
              </a:rPr>
              <a:t>PROEXOEES</a:t>
            </a:r>
            <a:endParaRPr lang="es-MX" sz="3200" b="1" dirty="0">
              <a:solidFill>
                <a:schemeClr val="bg1"/>
              </a:solidFill>
            </a:endParaRPr>
          </a:p>
        </p:txBody>
      </p:sp>
      <p:sp>
        <p:nvSpPr>
          <p:cNvPr id="19" name="18 Rectángulo redondeado"/>
          <p:cNvSpPr/>
          <p:nvPr/>
        </p:nvSpPr>
        <p:spPr>
          <a:xfrm>
            <a:off x="6156326" y="810816"/>
            <a:ext cx="2303463" cy="1619250"/>
          </a:xfrm>
          <a:prstGeom prst="roundRect">
            <a:avLst>
              <a:gd name="adj" fmla="val 0"/>
            </a:avLst>
          </a:prstGeom>
          <a:solidFill>
            <a:schemeClr val="accent5">
              <a:lumMod val="75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err="1">
                <a:solidFill>
                  <a:schemeClr val="bg1"/>
                </a:solidFill>
              </a:rPr>
              <a:t>CONACyT</a:t>
            </a:r>
            <a:endParaRPr lang="es-MX" sz="3200" b="1" dirty="0">
              <a:solidFill>
                <a:schemeClr val="bg1"/>
              </a:solidFill>
            </a:endParaRPr>
          </a:p>
        </p:txBody>
      </p:sp>
      <p:sp>
        <p:nvSpPr>
          <p:cNvPr id="20" name="19 Rectángulo redondeado"/>
          <p:cNvSpPr/>
          <p:nvPr/>
        </p:nvSpPr>
        <p:spPr>
          <a:xfrm>
            <a:off x="468313" y="2787254"/>
            <a:ext cx="2303462" cy="1620440"/>
          </a:xfrm>
          <a:prstGeom prst="roundRect">
            <a:avLst>
              <a:gd name="adj" fmla="val 0"/>
            </a:avLst>
          </a:prstGeom>
          <a:solidFill>
            <a:schemeClr val="tx2">
              <a:lumMod val="5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a:solidFill>
                  <a:schemeClr val="bg1"/>
                </a:solidFill>
              </a:rPr>
              <a:t>COECYTJAL</a:t>
            </a:r>
          </a:p>
        </p:txBody>
      </p:sp>
      <p:sp>
        <p:nvSpPr>
          <p:cNvPr id="21" name="20 Rectángulo redondeado"/>
          <p:cNvSpPr/>
          <p:nvPr/>
        </p:nvSpPr>
        <p:spPr>
          <a:xfrm>
            <a:off x="3276601" y="2781300"/>
            <a:ext cx="2303463" cy="1619250"/>
          </a:xfrm>
          <a:prstGeom prst="roundRect">
            <a:avLst>
              <a:gd name="adj" fmla="val 0"/>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a:solidFill>
                  <a:schemeClr val="bg1"/>
                </a:solidFill>
              </a:rPr>
              <a:t>PROMEP</a:t>
            </a:r>
          </a:p>
        </p:txBody>
      </p:sp>
      <p:sp>
        <p:nvSpPr>
          <p:cNvPr id="22" name="21 Rectángulo redondeado"/>
          <p:cNvSpPr/>
          <p:nvPr/>
        </p:nvSpPr>
        <p:spPr>
          <a:xfrm>
            <a:off x="6156326" y="2787254"/>
            <a:ext cx="2303463" cy="1620440"/>
          </a:xfrm>
          <a:prstGeom prst="roundRect">
            <a:avLst>
              <a:gd name="adj" fmla="val 0"/>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a:solidFill>
                  <a:schemeClr val="bg1"/>
                </a:solidFill>
              </a:rPr>
              <a:t>PADES</a:t>
            </a:r>
          </a:p>
        </p:txBody>
      </p:sp>
      <p:sp>
        <p:nvSpPr>
          <p:cNvPr id="31752" name="2 CuadroTexto"/>
          <p:cNvSpPr txBox="1">
            <a:spLocks noChangeArrowheads="1"/>
          </p:cNvSpPr>
          <p:nvPr/>
        </p:nvSpPr>
        <p:spPr bwMode="auto">
          <a:xfrm>
            <a:off x="7702316" y="4387454"/>
            <a:ext cx="1225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MX" altLang="es-MX" dirty="0"/>
              <a:t>Entre otros</a:t>
            </a:r>
          </a:p>
        </p:txBody>
      </p:sp>
      <p:sp>
        <p:nvSpPr>
          <p:cNvPr id="31753" name="4 Rectángulo"/>
          <p:cNvSpPr>
            <a:spLocks noChangeArrowheads="1"/>
          </p:cNvSpPr>
          <p:nvPr/>
        </p:nvSpPr>
        <p:spPr bwMode="auto">
          <a:xfrm>
            <a:off x="1116014" y="95250"/>
            <a:ext cx="7812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Proyectos para fondos </a:t>
            </a:r>
            <a:r>
              <a:rPr lang="es-MX" altLang="es-MX" b="1" cap="small" dirty="0" smtClean="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externos determinados</a:t>
            </a:r>
            <a:endPar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10" name="9 Marcador de número de diapositiva"/>
          <p:cNvSpPr>
            <a:spLocks noGrp="1"/>
          </p:cNvSpPr>
          <p:nvPr>
            <p:ph type="sldNum" sz="quarter" idx="12"/>
          </p:nvPr>
        </p:nvSpPr>
        <p:spPr/>
        <p:txBody>
          <a:bodyPr/>
          <a:lstStyle/>
          <a:p>
            <a:pPr>
              <a:defRPr/>
            </a:pPr>
            <a:fld id="{432A1053-36B0-4533-83E9-9D74F1358866}" type="slidenum">
              <a:rPr lang="en-US"/>
              <a:pPr>
                <a:defRPr/>
              </a:pPr>
              <a:t>35</a:t>
            </a:fld>
            <a:endParaRPr lang="en-US"/>
          </a:p>
        </p:txBody>
      </p:sp>
    </p:spTree>
    <p:extLst>
      <p:ext uri="{BB962C8B-B14F-4D97-AF65-F5344CB8AC3E}">
        <p14:creationId xmlns:p14="http://schemas.microsoft.com/office/powerpoint/2010/main" val="33510473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79512" y="538058"/>
            <a:ext cx="2232248" cy="4121013"/>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a:solidFill>
                  <a:schemeClr val="tx1"/>
                </a:solidFill>
              </a:rPr>
              <a:t>Alineación PDI</a:t>
            </a:r>
          </a:p>
          <a:p>
            <a:pPr lvl="1" fontAlgn="auto">
              <a:spcBef>
                <a:spcPts val="0"/>
              </a:spcBef>
              <a:spcAft>
                <a:spcPts val="0"/>
              </a:spcAft>
              <a:defRPr/>
            </a:pPr>
            <a:r>
              <a:rPr lang="es-MX" dirty="0">
                <a:solidFill>
                  <a:schemeClr val="tx1"/>
                </a:solidFill>
              </a:rPr>
              <a:t>Alineación PER</a:t>
            </a:r>
          </a:p>
          <a:p>
            <a:pPr lvl="1" fontAlgn="auto">
              <a:spcBef>
                <a:spcPts val="0"/>
              </a:spcBef>
              <a:spcAft>
                <a:spcPts val="0"/>
              </a:spcAft>
              <a:defRPr/>
            </a:pPr>
            <a:r>
              <a:rPr lang="es-MX" dirty="0">
                <a:solidFill>
                  <a:schemeClr val="tx1"/>
                </a:solidFill>
              </a:rPr>
              <a:t>Objetivo 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Año</a:t>
            </a:r>
          </a:p>
        </p:txBody>
      </p:sp>
      <p:sp>
        <p:nvSpPr>
          <p:cNvPr id="7" name="6 Rectángulo redondeado"/>
          <p:cNvSpPr/>
          <p:nvPr/>
        </p:nvSpPr>
        <p:spPr>
          <a:xfrm>
            <a:off x="2485522" y="538058"/>
            <a:ext cx="1224136" cy="3618402"/>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Objetivo Particular </a:t>
            </a:r>
            <a:r>
              <a:rPr lang="es-MX" sz="1600" dirty="0" smtClean="0">
                <a:solidFill>
                  <a:schemeClr val="tx1"/>
                </a:solidFill>
              </a:rPr>
              <a:t>1</a:t>
            </a:r>
          </a:p>
          <a:p>
            <a:pPr algn="ctr" fontAlgn="auto">
              <a:spcBef>
                <a:spcPts val="0"/>
              </a:spcBef>
              <a:spcAft>
                <a:spcPts val="0"/>
              </a:spcAft>
              <a:defRPr/>
            </a:pPr>
            <a:endParaRPr lang="es-MX" sz="1600" dirty="0">
              <a:solidFill>
                <a:schemeClr val="tx1"/>
              </a:solidFill>
            </a:endParaRPr>
          </a:p>
        </p:txBody>
      </p:sp>
      <p:sp>
        <p:nvSpPr>
          <p:cNvPr id="9" name="8 Rectángulo redondeado"/>
          <p:cNvSpPr/>
          <p:nvPr/>
        </p:nvSpPr>
        <p:spPr>
          <a:xfrm>
            <a:off x="2485522" y="423746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10" name="9 Rectángulo redondeado"/>
          <p:cNvSpPr/>
          <p:nvPr/>
        </p:nvSpPr>
        <p:spPr>
          <a:xfrm>
            <a:off x="3781668" y="538058"/>
            <a:ext cx="1294388" cy="345638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Meta </a:t>
            </a:r>
            <a:r>
              <a:rPr lang="es-MX" sz="1400" dirty="0" smtClean="0">
                <a:solidFill>
                  <a:schemeClr val="tx1"/>
                </a:solidFill>
              </a:rPr>
              <a:t>1 Indicador </a:t>
            </a:r>
            <a:endParaRPr lang="es-MX" sz="1400" dirty="0">
              <a:solidFill>
                <a:schemeClr val="tx1"/>
              </a:solidFill>
            </a:endParaRPr>
          </a:p>
        </p:txBody>
      </p:sp>
      <p:sp>
        <p:nvSpPr>
          <p:cNvPr id="11" name="10 Rectángulo redondeado"/>
          <p:cNvSpPr/>
          <p:nvPr/>
        </p:nvSpPr>
        <p:spPr>
          <a:xfrm>
            <a:off x="3781668" y="3994442"/>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2/Indicador </a:t>
            </a:r>
          </a:p>
        </p:txBody>
      </p:sp>
      <p:sp>
        <p:nvSpPr>
          <p:cNvPr id="12" name="11 Rectángulo redondeado"/>
          <p:cNvSpPr/>
          <p:nvPr/>
        </p:nvSpPr>
        <p:spPr>
          <a:xfrm>
            <a:off x="3781667" y="4156460"/>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3/Indicador </a:t>
            </a:r>
          </a:p>
        </p:txBody>
      </p:sp>
      <p:sp>
        <p:nvSpPr>
          <p:cNvPr id="19" name="18 Rectángulo redondeado"/>
          <p:cNvSpPr/>
          <p:nvPr/>
        </p:nvSpPr>
        <p:spPr>
          <a:xfrm>
            <a:off x="3781668" y="4515777"/>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20" name="19 Rectángulo redondeado"/>
          <p:cNvSpPr/>
          <p:nvPr/>
        </p:nvSpPr>
        <p:spPr>
          <a:xfrm>
            <a:off x="3781668" y="4372484"/>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21" name="20 Rectángulo redondeado"/>
          <p:cNvSpPr/>
          <p:nvPr/>
        </p:nvSpPr>
        <p:spPr>
          <a:xfrm>
            <a:off x="5148064" y="538058"/>
            <a:ext cx="1080120" cy="324036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Actividad 1</a:t>
            </a:r>
          </a:p>
        </p:txBody>
      </p:sp>
      <p:sp>
        <p:nvSpPr>
          <p:cNvPr id="22" name="21 Rectángulo redondeado"/>
          <p:cNvSpPr/>
          <p:nvPr/>
        </p:nvSpPr>
        <p:spPr>
          <a:xfrm>
            <a:off x="6324508" y="546310"/>
            <a:ext cx="2711989" cy="1098656"/>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tx1"/>
              </a:solidFill>
            </a:endParaRPr>
          </a:p>
          <a:p>
            <a:pPr fontAlgn="auto">
              <a:spcBef>
                <a:spcPts val="0"/>
              </a:spcBef>
              <a:spcAft>
                <a:spcPts val="0"/>
              </a:spcAft>
              <a:defRPr/>
            </a:pPr>
            <a:r>
              <a:rPr lang="es-MX" sz="1600" b="1" dirty="0">
                <a:solidFill>
                  <a:schemeClr val="tx1"/>
                </a:solidFill>
              </a:rPr>
              <a:t>Recurso 1</a:t>
            </a:r>
          </a:p>
          <a:p>
            <a:pPr fontAlgn="auto">
              <a:spcBef>
                <a:spcPts val="0"/>
              </a:spcBef>
              <a:spcAft>
                <a:spcPts val="0"/>
              </a:spcAft>
              <a:defRPr/>
            </a:pPr>
            <a:r>
              <a:rPr lang="es-MX" sz="1600" dirty="0">
                <a:solidFill>
                  <a:schemeClr val="tx1"/>
                </a:solidFill>
              </a:rPr>
              <a:t>Descripción del recurso</a:t>
            </a:r>
          </a:p>
          <a:p>
            <a:pPr fontAlgn="auto">
              <a:spcBef>
                <a:spcPts val="0"/>
              </a:spcBef>
              <a:spcAft>
                <a:spcPts val="0"/>
              </a:spcAft>
              <a:defRPr/>
            </a:pPr>
            <a:r>
              <a:rPr lang="es-MX" sz="1600" dirty="0">
                <a:solidFill>
                  <a:schemeClr val="tx1"/>
                </a:solidFill>
              </a:rPr>
              <a:t>Partida (COG)</a:t>
            </a:r>
          </a:p>
          <a:p>
            <a:pPr fontAlgn="auto">
              <a:spcBef>
                <a:spcPts val="0"/>
              </a:spcBef>
              <a:spcAft>
                <a:spcPts val="0"/>
              </a:spcAft>
              <a:defRPr/>
            </a:pPr>
            <a:r>
              <a:rPr lang="es-MX" sz="1600" dirty="0">
                <a:solidFill>
                  <a:schemeClr val="tx1"/>
                </a:solidFill>
              </a:rPr>
              <a:t>Monto</a:t>
            </a:r>
          </a:p>
          <a:p>
            <a:pPr fontAlgn="auto">
              <a:spcBef>
                <a:spcPts val="0"/>
              </a:spcBef>
              <a:spcAft>
                <a:spcPts val="0"/>
              </a:spcAft>
              <a:defRPr/>
            </a:pPr>
            <a:endParaRPr lang="es-MX" sz="1600" dirty="0">
              <a:solidFill>
                <a:schemeClr val="tx1"/>
              </a:solidFill>
            </a:endParaRPr>
          </a:p>
          <a:p>
            <a:pPr algn="ctr" fontAlgn="auto">
              <a:spcBef>
                <a:spcPts val="0"/>
              </a:spcBef>
              <a:spcAft>
                <a:spcPts val="0"/>
              </a:spcAft>
              <a:defRPr/>
            </a:pPr>
            <a:endParaRPr lang="es-MX" sz="1600" dirty="0">
              <a:solidFill>
                <a:schemeClr val="tx1"/>
              </a:solidFill>
            </a:endParaRPr>
          </a:p>
        </p:txBody>
      </p:sp>
      <p:sp>
        <p:nvSpPr>
          <p:cNvPr id="23" name="22 Rectángulo redondeado"/>
          <p:cNvSpPr/>
          <p:nvPr/>
        </p:nvSpPr>
        <p:spPr>
          <a:xfrm>
            <a:off x="5148064" y="3791459"/>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2</a:t>
            </a:r>
          </a:p>
        </p:txBody>
      </p:sp>
      <p:sp>
        <p:nvSpPr>
          <p:cNvPr id="24" name="23 Rectángulo redondeado"/>
          <p:cNvSpPr/>
          <p:nvPr/>
        </p:nvSpPr>
        <p:spPr>
          <a:xfrm>
            <a:off x="5148064" y="3908933"/>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n</a:t>
            </a:r>
          </a:p>
        </p:txBody>
      </p:sp>
      <p:sp>
        <p:nvSpPr>
          <p:cNvPr id="25" name="24 Rectángulo"/>
          <p:cNvSpPr/>
          <p:nvPr/>
        </p:nvSpPr>
        <p:spPr>
          <a:xfrm>
            <a:off x="5148263" y="4070747"/>
            <a:ext cx="1079500" cy="490538"/>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6" name="25 Rectángulo redondeado"/>
          <p:cNvSpPr/>
          <p:nvPr/>
        </p:nvSpPr>
        <p:spPr>
          <a:xfrm>
            <a:off x="6324507" y="1644965"/>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2</a:t>
            </a:r>
          </a:p>
        </p:txBody>
      </p:sp>
      <p:sp>
        <p:nvSpPr>
          <p:cNvPr id="28" name="27 Rectángulo redondeado"/>
          <p:cNvSpPr/>
          <p:nvPr/>
        </p:nvSpPr>
        <p:spPr>
          <a:xfrm>
            <a:off x="6324506" y="1825258"/>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n</a:t>
            </a:r>
          </a:p>
        </p:txBody>
      </p:sp>
      <p:sp>
        <p:nvSpPr>
          <p:cNvPr id="32" name="31 Rectángulo"/>
          <p:cNvSpPr/>
          <p:nvPr/>
        </p:nvSpPr>
        <p:spPr>
          <a:xfrm>
            <a:off x="6401152" y="2077811"/>
            <a:ext cx="2635343" cy="11608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3" name="32 CuadroTexto"/>
          <p:cNvSpPr txBox="1"/>
          <p:nvPr/>
        </p:nvSpPr>
        <p:spPr>
          <a:xfrm>
            <a:off x="323850" y="0"/>
            <a:ext cx="8820150" cy="341632"/>
          </a:xfrm>
          <a:prstGeom prst="rect">
            <a:avLst/>
          </a:prstGeom>
        </p:spPr>
        <p:txBody>
          <a:bodyPr>
            <a:spAutoFit/>
          </a:bodyPr>
          <a:lstStyle>
            <a:defPPr>
              <a:defRPr lang="es-MX"/>
            </a:defPPr>
            <a:lvl1pPr algn="r">
              <a:lnSpc>
                <a:spcPct val="90000"/>
              </a:lnSpc>
              <a:defRPr sz="2400" b="1" kern="0">
                <a:solidFill>
                  <a:srgbClr val="315758"/>
                </a:solidFill>
              </a:defRPr>
            </a:lvl1pPr>
          </a:lstStyle>
          <a:p>
            <a:pPr fontAlgn="auto">
              <a:spcBef>
                <a:spcPts val="0"/>
              </a:spcBef>
              <a:spcAft>
                <a:spcPts val="0"/>
              </a:spcAft>
              <a:defRPr/>
            </a:pPr>
            <a:r>
              <a:rPr lang="es-ES"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Estructura genérica de un proyecto P3e para fondos externos determinados</a:t>
            </a:r>
            <a:endParaRPr lang="es-MX"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
        <p:nvSpPr>
          <p:cNvPr id="27" name="26 Marcador de número de diapositiva"/>
          <p:cNvSpPr>
            <a:spLocks noGrp="1"/>
          </p:cNvSpPr>
          <p:nvPr>
            <p:ph type="sldNum" sz="quarter" idx="12"/>
          </p:nvPr>
        </p:nvSpPr>
        <p:spPr/>
        <p:txBody>
          <a:bodyPr/>
          <a:lstStyle/>
          <a:p>
            <a:pPr>
              <a:defRPr/>
            </a:pPr>
            <a:fld id="{C6786C6C-D6D2-4FEE-828C-ACBD6C3573E3}" type="slidenum">
              <a:rPr lang="en-US"/>
              <a:pPr>
                <a:defRPr/>
              </a:pPr>
              <a:t>36</a:t>
            </a:fld>
            <a:endParaRPr lang="en-US"/>
          </a:p>
        </p:txBody>
      </p:sp>
    </p:spTree>
    <p:extLst>
      <p:ext uri="{BB962C8B-B14F-4D97-AF65-F5344CB8AC3E}">
        <p14:creationId xmlns:p14="http://schemas.microsoft.com/office/powerpoint/2010/main" val="74236724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CuadroTexto"/>
          <p:cNvSpPr txBox="1"/>
          <p:nvPr/>
        </p:nvSpPr>
        <p:spPr>
          <a:xfrm>
            <a:off x="323850" y="0"/>
            <a:ext cx="8820150" cy="341632"/>
          </a:xfrm>
          <a:prstGeom prst="rect">
            <a:avLst/>
          </a:prstGeom>
        </p:spPr>
        <p:txBody>
          <a:bodyPr>
            <a:spAutoFit/>
          </a:bodyPr>
          <a:lstStyle>
            <a:defPPr>
              <a:defRPr lang="es-MX"/>
            </a:defPPr>
            <a:lvl1pPr algn="r">
              <a:lnSpc>
                <a:spcPct val="90000"/>
              </a:lnSpc>
              <a:defRPr sz="2400" b="1" kern="0">
                <a:solidFill>
                  <a:srgbClr val="315758"/>
                </a:solidFill>
              </a:defRPr>
            </a:lvl1pPr>
          </a:lstStyle>
          <a:p>
            <a:pPr>
              <a:defRPr/>
            </a:pPr>
            <a:r>
              <a:rPr lang="es-ES"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Estructura genérica de un proyecto P3e para fondos externos determinados</a:t>
            </a:r>
            <a:endParaRPr lang="es-MX"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
        <p:nvSpPr>
          <p:cNvPr id="27" name="26 Marcador de número de diapositiva"/>
          <p:cNvSpPr>
            <a:spLocks noGrp="1"/>
          </p:cNvSpPr>
          <p:nvPr>
            <p:ph type="sldNum" sz="quarter" idx="12"/>
          </p:nvPr>
        </p:nvSpPr>
        <p:spPr/>
        <p:txBody>
          <a:bodyPr/>
          <a:lstStyle/>
          <a:p>
            <a:pPr>
              <a:defRPr/>
            </a:pPr>
            <a:fld id="{C6786C6C-D6D2-4FEE-828C-ACBD6C3573E3}" type="slidenum">
              <a:rPr lang="en-US"/>
              <a:pPr>
                <a:defRPr/>
              </a:pPr>
              <a:t>37</a:t>
            </a:fld>
            <a:endParaRPr lang="en-US"/>
          </a:p>
        </p:txBody>
      </p:sp>
      <p:sp>
        <p:nvSpPr>
          <p:cNvPr id="29" name="28 Rectángulo redondeado"/>
          <p:cNvSpPr/>
          <p:nvPr/>
        </p:nvSpPr>
        <p:spPr>
          <a:xfrm>
            <a:off x="179512" y="538058"/>
            <a:ext cx="2232248" cy="4121013"/>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a:solidFill>
                  <a:schemeClr val="tx1"/>
                </a:solidFill>
              </a:rPr>
              <a:t>Alineación PDI</a:t>
            </a:r>
          </a:p>
          <a:p>
            <a:pPr lvl="1" fontAlgn="auto">
              <a:spcBef>
                <a:spcPts val="0"/>
              </a:spcBef>
              <a:spcAft>
                <a:spcPts val="0"/>
              </a:spcAft>
              <a:defRPr/>
            </a:pPr>
            <a:r>
              <a:rPr lang="es-MX" dirty="0">
                <a:solidFill>
                  <a:schemeClr val="tx1"/>
                </a:solidFill>
              </a:rPr>
              <a:t>Alineación PER</a:t>
            </a:r>
          </a:p>
          <a:p>
            <a:pPr lvl="1" fontAlgn="auto">
              <a:spcBef>
                <a:spcPts val="0"/>
              </a:spcBef>
              <a:spcAft>
                <a:spcPts val="0"/>
              </a:spcAft>
              <a:defRPr/>
            </a:pPr>
            <a:r>
              <a:rPr lang="es-MX" dirty="0">
                <a:solidFill>
                  <a:schemeClr val="tx1"/>
                </a:solidFill>
              </a:rPr>
              <a:t>Objetivo 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Año</a:t>
            </a:r>
          </a:p>
        </p:txBody>
      </p:sp>
      <p:sp>
        <p:nvSpPr>
          <p:cNvPr id="30" name="29 Rectángulo redondeado"/>
          <p:cNvSpPr/>
          <p:nvPr/>
        </p:nvSpPr>
        <p:spPr>
          <a:xfrm>
            <a:off x="2485522" y="538058"/>
            <a:ext cx="1224136" cy="3618402"/>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Objetivo Particular </a:t>
            </a:r>
            <a:r>
              <a:rPr lang="es-MX" sz="1600" dirty="0" smtClean="0">
                <a:solidFill>
                  <a:schemeClr val="tx1"/>
                </a:solidFill>
              </a:rPr>
              <a:t>1</a:t>
            </a:r>
          </a:p>
          <a:p>
            <a:pPr algn="ctr" fontAlgn="auto">
              <a:spcBef>
                <a:spcPts val="0"/>
              </a:spcBef>
              <a:spcAft>
                <a:spcPts val="0"/>
              </a:spcAft>
              <a:defRPr/>
            </a:pPr>
            <a:endParaRPr lang="es-MX" sz="1600" dirty="0">
              <a:solidFill>
                <a:schemeClr val="tx1"/>
              </a:solidFill>
            </a:endParaRPr>
          </a:p>
        </p:txBody>
      </p:sp>
      <p:sp>
        <p:nvSpPr>
          <p:cNvPr id="31" name="30 Rectángulo redondeado"/>
          <p:cNvSpPr/>
          <p:nvPr/>
        </p:nvSpPr>
        <p:spPr>
          <a:xfrm>
            <a:off x="2485522" y="423746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34" name="33 Rectángulo redondeado"/>
          <p:cNvSpPr/>
          <p:nvPr/>
        </p:nvSpPr>
        <p:spPr>
          <a:xfrm>
            <a:off x="3781668" y="538058"/>
            <a:ext cx="1294388" cy="345638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Meta </a:t>
            </a:r>
            <a:r>
              <a:rPr lang="es-MX" sz="1400" dirty="0" smtClean="0">
                <a:solidFill>
                  <a:schemeClr val="tx1"/>
                </a:solidFill>
              </a:rPr>
              <a:t>1 Indicador </a:t>
            </a:r>
            <a:endParaRPr lang="es-MX" sz="1400" dirty="0">
              <a:solidFill>
                <a:schemeClr val="tx1"/>
              </a:solidFill>
            </a:endParaRPr>
          </a:p>
        </p:txBody>
      </p:sp>
      <p:sp>
        <p:nvSpPr>
          <p:cNvPr id="35" name="34 Rectángulo redondeado"/>
          <p:cNvSpPr/>
          <p:nvPr/>
        </p:nvSpPr>
        <p:spPr>
          <a:xfrm>
            <a:off x="3781668" y="3994442"/>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2/Indicador </a:t>
            </a:r>
          </a:p>
        </p:txBody>
      </p:sp>
      <p:sp>
        <p:nvSpPr>
          <p:cNvPr id="36" name="35 Rectángulo redondeado"/>
          <p:cNvSpPr/>
          <p:nvPr/>
        </p:nvSpPr>
        <p:spPr>
          <a:xfrm>
            <a:off x="3781667" y="4156460"/>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3/Indicador </a:t>
            </a:r>
          </a:p>
        </p:txBody>
      </p:sp>
      <p:sp>
        <p:nvSpPr>
          <p:cNvPr id="37" name="36 Rectángulo redondeado"/>
          <p:cNvSpPr/>
          <p:nvPr/>
        </p:nvSpPr>
        <p:spPr>
          <a:xfrm>
            <a:off x="3781668" y="4515777"/>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8" name="37 Rectángulo redondeado"/>
          <p:cNvSpPr/>
          <p:nvPr/>
        </p:nvSpPr>
        <p:spPr>
          <a:xfrm>
            <a:off x="3781668" y="4372484"/>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9" name="38 Rectángulo redondeado"/>
          <p:cNvSpPr/>
          <p:nvPr/>
        </p:nvSpPr>
        <p:spPr>
          <a:xfrm>
            <a:off x="5148064" y="538058"/>
            <a:ext cx="1080120" cy="324036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Actividad 1</a:t>
            </a:r>
          </a:p>
        </p:txBody>
      </p:sp>
      <p:sp>
        <p:nvSpPr>
          <p:cNvPr id="40" name="39 Rectángulo redondeado"/>
          <p:cNvSpPr/>
          <p:nvPr/>
        </p:nvSpPr>
        <p:spPr>
          <a:xfrm>
            <a:off x="6324508" y="546310"/>
            <a:ext cx="2711989" cy="1098656"/>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tx1"/>
              </a:solidFill>
            </a:endParaRPr>
          </a:p>
          <a:p>
            <a:pPr fontAlgn="auto">
              <a:spcBef>
                <a:spcPts val="0"/>
              </a:spcBef>
              <a:spcAft>
                <a:spcPts val="0"/>
              </a:spcAft>
              <a:defRPr/>
            </a:pPr>
            <a:r>
              <a:rPr lang="es-MX" sz="1600" b="1" dirty="0">
                <a:solidFill>
                  <a:schemeClr val="tx1"/>
                </a:solidFill>
              </a:rPr>
              <a:t>Recurso 1</a:t>
            </a:r>
          </a:p>
          <a:p>
            <a:pPr fontAlgn="auto">
              <a:spcBef>
                <a:spcPts val="0"/>
              </a:spcBef>
              <a:spcAft>
                <a:spcPts val="0"/>
              </a:spcAft>
              <a:defRPr/>
            </a:pPr>
            <a:r>
              <a:rPr lang="es-MX" sz="1600" dirty="0">
                <a:solidFill>
                  <a:schemeClr val="tx1"/>
                </a:solidFill>
              </a:rPr>
              <a:t>Descripción del recurso</a:t>
            </a:r>
          </a:p>
          <a:p>
            <a:pPr fontAlgn="auto">
              <a:spcBef>
                <a:spcPts val="0"/>
              </a:spcBef>
              <a:spcAft>
                <a:spcPts val="0"/>
              </a:spcAft>
              <a:defRPr/>
            </a:pPr>
            <a:r>
              <a:rPr lang="es-MX" sz="1600" dirty="0">
                <a:solidFill>
                  <a:schemeClr val="tx1"/>
                </a:solidFill>
              </a:rPr>
              <a:t>Partida (COG)</a:t>
            </a:r>
          </a:p>
          <a:p>
            <a:pPr fontAlgn="auto">
              <a:spcBef>
                <a:spcPts val="0"/>
              </a:spcBef>
              <a:spcAft>
                <a:spcPts val="0"/>
              </a:spcAft>
              <a:defRPr/>
            </a:pPr>
            <a:r>
              <a:rPr lang="es-MX" sz="1600" dirty="0">
                <a:solidFill>
                  <a:schemeClr val="tx1"/>
                </a:solidFill>
              </a:rPr>
              <a:t>Monto</a:t>
            </a:r>
          </a:p>
          <a:p>
            <a:pPr fontAlgn="auto">
              <a:spcBef>
                <a:spcPts val="0"/>
              </a:spcBef>
              <a:spcAft>
                <a:spcPts val="0"/>
              </a:spcAft>
              <a:defRPr/>
            </a:pPr>
            <a:endParaRPr lang="es-MX" sz="1600" dirty="0">
              <a:solidFill>
                <a:schemeClr val="tx1"/>
              </a:solidFill>
            </a:endParaRPr>
          </a:p>
          <a:p>
            <a:pPr algn="ctr" fontAlgn="auto">
              <a:spcBef>
                <a:spcPts val="0"/>
              </a:spcBef>
              <a:spcAft>
                <a:spcPts val="0"/>
              </a:spcAft>
              <a:defRPr/>
            </a:pPr>
            <a:endParaRPr lang="es-MX" sz="1600" dirty="0">
              <a:solidFill>
                <a:schemeClr val="tx1"/>
              </a:solidFill>
            </a:endParaRPr>
          </a:p>
        </p:txBody>
      </p:sp>
      <p:sp>
        <p:nvSpPr>
          <p:cNvPr id="41" name="40 Rectángulo redondeado"/>
          <p:cNvSpPr/>
          <p:nvPr/>
        </p:nvSpPr>
        <p:spPr>
          <a:xfrm>
            <a:off x="5148064" y="3791459"/>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2</a:t>
            </a:r>
          </a:p>
        </p:txBody>
      </p:sp>
      <p:sp>
        <p:nvSpPr>
          <p:cNvPr id="42" name="41 Rectángulo redondeado"/>
          <p:cNvSpPr/>
          <p:nvPr/>
        </p:nvSpPr>
        <p:spPr>
          <a:xfrm>
            <a:off x="5148064" y="3908933"/>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n</a:t>
            </a:r>
          </a:p>
        </p:txBody>
      </p:sp>
      <p:sp>
        <p:nvSpPr>
          <p:cNvPr id="43" name="42 Rectángulo"/>
          <p:cNvSpPr/>
          <p:nvPr/>
        </p:nvSpPr>
        <p:spPr>
          <a:xfrm>
            <a:off x="5148263" y="4070747"/>
            <a:ext cx="1079500" cy="490538"/>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4" name="43 Rectángulo redondeado"/>
          <p:cNvSpPr/>
          <p:nvPr/>
        </p:nvSpPr>
        <p:spPr>
          <a:xfrm>
            <a:off x="6324507" y="1644965"/>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2</a:t>
            </a:r>
          </a:p>
        </p:txBody>
      </p:sp>
      <p:sp>
        <p:nvSpPr>
          <p:cNvPr id="45" name="44 Rectángulo redondeado"/>
          <p:cNvSpPr/>
          <p:nvPr/>
        </p:nvSpPr>
        <p:spPr>
          <a:xfrm>
            <a:off x="6324506" y="1825258"/>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n</a:t>
            </a:r>
          </a:p>
        </p:txBody>
      </p:sp>
      <p:sp>
        <p:nvSpPr>
          <p:cNvPr id="46" name="45 Rectángulo"/>
          <p:cNvSpPr/>
          <p:nvPr/>
        </p:nvSpPr>
        <p:spPr>
          <a:xfrm>
            <a:off x="6401152" y="2077811"/>
            <a:ext cx="2635343" cy="11608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7" y="718693"/>
            <a:ext cx="7534275" cy="37361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46189"/>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CuadroTexto"/>
          <p:cNvSpPr txBox="1"/>
          <p:nvPr/>
        </p:nvSpPr>
        <p:spPr>
          <a:xfrm>
            <a:off x="323850" y="0"/>
            <a:ext cx="8820150" cy="341632"/>
          </a:xfrm>
          <a:prstGeom prst="rect">
            <a:avLst/>
          </a:prstGeom>
        </p:spPr>
        <p:txBody>
          <a:bodyPr>
            <a:spAutoFit/>
          </a:bodyPr>
          <a:lstStyle>
            <a:defPPr>
              <a:defRPr lang="es-MX"/>
            </a:defPPr>
            <a:lvl1pPr algn="r">
              <a:lnSpc>
                <a:spcPct val="90000"/>
              </a:lnSpc>
              <a:defRPr sz="2400" b="1" kern="0">
                <a:solidFill>
                  <a:srgbClr val="315758"/>
                </a:solidFill>
              </a:defRPr>
            </a:lvl1pPr>
          </a:lstStyle>
          <a:p>
            <a:pPr fontAlgn="auto">
              <a:spcBef>
                <a:spcPts val="0"/>
              </a:spcBef>
              <a:spcAft>
                <a:spcPts val="0"/>
              </a:spcAft>
              <a:defRPr/>
            </a:pPr>
            <a:r>
              <a:rPr lang="es-ES"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Estructura genérica de un proyecto P3e para fondos externos determinados</a:t>
            </a:r>
            <a:endParaRPr lang="es-MX"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
        <p:nvSpPr>
          <p:cNvPr id="27" name="26 Marcador de número de diapositiva"/>
          <p:cNvSpPr>
            <a:spLocks noGrp="1"/>
          </p:cNvSpPr>
          <p:nvPr>
            <p:ph type="sldNum" sz="quarter" idx="12"/>
          </p:nvPr>
        </p:nvSpPr>
        <p:spPr/>
        <p:txBody>
          <a:bodyPr/>
          <a:lstStyle/>
          <a:p>
            <a:pPr>
              <a:defRPr/>
            </a:pPr>
            <a:fld id="{C6786C6C-D6D2-4FEE-828C-ACBD6C3573E3}" type="slidenum">
              <a:rPr lang="en-US"/>
              <a:pPr>
                <a:defRPr/>
              </a:pPr>
              <a:t>38</a:t>
            </a:fld>
            <a:endParaRPr lang="en-US"/>
          </a:p>
        </p:txBody>
      </p:sp>
      <p:sp>
        <p:nvSpPr>
          <p:cNvPr id="29" name="28 Rectángulo redondeado"/>
          <p:cNvSpPr/>
          <p:nvPr/>
        </p:nvSpPr>
        <p:spPr>
          <a:xfrm>
            <a:off x="179512" y="538058"/>
            <a:ext cx="2232248" cy="4121013"/>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a:solidFill>
                  <a:schemeClr val="tx1"/>
                </a:solidFill>
              </a:rPr>
              <a:t>Alineación PDI</a:t>
            </a:r>
          </a:p>
          <a:p>
            <a:pPr lvl="1" fontAlgn="auto">
              <a:spcBef>
                <a:spcPts val="0"/>
              </a:spcBef>
              <a:spcAft>
                <a:spcPts val="0"/>
              </a:spcAft>
              <a:defRPr/>
            </a:pPr>
            <a:r>
              <a:rPr lang="es-MX" dirty="0">
                <a:solidFill>
                  <a:schemeClr val="tx1"/>
                </a:solidFill>
              </a:rPr>
              <a:t>Alineación PER</a:t>
            </a:r>
          </a:p>
          <a:p>
            <a:pPr lvl="1" fontAlgn="auto">
              <a:spcBef>
                <a:spcPts val="0"/>
              </a:spcBef>
              <a:spcAft>
                <a:spcPts val="0"/>
              </a:spcAft>
              <a:defRPr/>
            </a:pPr>
            <a:r>
              <a:rPr lang="es-MX" dirty="0">
                <a:solidFill>
                  <a:schemeClr val="tx1"/>
                </a:solidFill>
              </a:rPr>
              <a:t>Objetivo 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Año</a:t>
            </a:r>
          </a:p>
        </p:txBody>
      </p:sp>
      <p:sp>
        <p:nvSpPr>
          <p:cNvPr id="30" name="29 Rectángulo redondeado"/>
          <p:cNvSpPr/>
          <p:nvPr/>
        </p:nvSpPr>
        <p:spPr>
          <a:xfrm>
            <a:off x="2485522" y="538058"/>
            <a:ext cx="1224136" cy="3618402"/>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Objetivo Particular </a:t>
            </a:r>
            <a:r>
              <a:rPr lang="es-MX" sz="1600" dirty="0" smtClean="0">
                <a:solidFill>
                  <a:schemeClr val="tx1"/>
                </a:solidFill>
              </a:rPr>
              <a:t>1</a:t>
            </a:r>
          </a:p>
          <a:p>
            <a:pPr algn="ctr" fontAlgn="auto">
              <a:spcBef>
                <a:spcPts val="0"/>
              </a:spcBef>
              <a:spcAft>
                <a:spcPts val="0"/>
              </a:spcAft>
              <a:defRPr/>
            </a:pPr>
            <a:endParaRPr lang="es-MX" sz="1600" dirty="0">
              <a:solidFill>
                <a:schemeClr val="tx1"/>
              </a:solidFill>
            </a:endParaRPr>
          </a:p>
        </p:txBody>
      </p:sp>
      <p:sp>
        <p:nvSpPr>
          <p:cNvPr id="31" name="30 Rectángulo redondeado"/>
          <p:cNvSpPr/>
          <p:nvPr/>
        </p:nvSpPr>
        <p:spPr>
          <a:xfrm>
            <a:off x="2485522" y="423746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34" name="33 Rectángulo redondeado"/>
          <p:cNvSpPr/>
          <p:nvPr/>
        </p:nvSpPr>
        <p:spPr>
          <a:xfrm>
            <a:off x="3781668" y="538058"/>
            <a:ext cx="1294388" cy="345638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Meta </a:t>
            </a:r>
            <a:r>
              <a:rPr lang="es-MX" sz="1400" dirty="0" smtClean="0">
                <a:solidFill>
                  <a:schemeClr val="tx1"/>
                </a:solidFill>
              </a:rPr>
              <a:t>1 Indicador </a:t>
            </a:r>
            <a:endParaRPr lang="es-MX" sz="1400" dirty="0">
              <a:solidFill>
                <a:schemeClr val="tx1"/>
              </a:solidFill>
            </a:endParaRPr>
          </a:p>
        </p:txBody>
      </p:sp>
      <p:sp>
        <p:nvSpPr>
          <p:cNvPr id="35" name="34 Rectángulo redondeado"/>
          <p:cNvSpPr/>
          <p:nvPr/>
        </p:nvSpPr>
        <p:spPr>
          <a:xfrm>
            <a:off x="3781668" y="3994442"/>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2/Indicador </a:t>
            </a:r>
          </a:p>
        </p:txBody>
      </p:sp>
      <p:sp>
        <p:nvSpPr>
          <p:cNvPr id="36" name="35 Rectángulo redondeado"/>
          <p:cNvSpPr/>
          <p:nvPr/>
        </p:nvSpPr>
        <p:spPr>
          <a:xfrm>
            <a:off x="3781667" y="4156460"/>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3/Indicador </a:t>
            </a:r>
          </a:p>
        </p:txBody>
      </p:sp>
      <p:sp>
        <p:nvSpPr>
          <p:cNvPr id="37" name="36 Rectángulo redondeado"/>
          <p:cNvSpPr/>
          <p:nvPr/>
        </p:nvSpPr>
        <p:spPr>
          <a:xfrm>
            <a:off x="3781668" y="4515777"/>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8" name="37 Rectángulo redondeado"/>
          <p:cNvSpPr/>
          <p:nvPr/>
        </p:nvSpPr>
        <p:spPr>
          <a:xfrm>
            <a:off x="3781668" y="4372484"/>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9" name="38 Rectángulo redondeado"/>
          <p:cNvSpPr/>
          <p:nvPr/>
        </p:nvSpPr>
        <p:spPr>
          <a:xfrm>
            <a:off x="5148064" y="538058"/>
            <a:ext cx="1080120" cy="324036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Actividad 1</a:t>
            </a:r>
          </a:p>
        </p:txBody>
      </p:sp>
      <p:sp>
        <p:nvSpPr>
          <p:cNvPr id="40" name="39 Rectángulo redondeado"/>
          <p:cNvSpPr/>
          <p:nvPr/>
        </p:nvSpPr>
        <p:spPr>
          <a:xfrm>
            <a:off x="6324508" y="546310"/>
            <a:ext cx="2711989" cy="1098656"/>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tx1"/>
              </a:solidFill>
            </a:endParaRPr>
          </a:p>
          <a:p>
            <a:pPr fontAlgn="auto">
              <a:spcBef>
                <a:spcPts val="0"/>
              </a:spcBef>
              <a:spcAft>
                <a:spcPts val="0"/>
              </a:spcAft>
              <a:defRPr/>
            </a:pPr>
            <a:r>
              <a:rPr lang="es-MX" sz="1600" b="1" dirty="0">
                <a:solidFill>
                  <a:schemeClr val="tx1"/>
                </a:solidFill>
              </a:rPr>
              <a:t>Recurso 1</a:t>
            </a:r>
          </a:p>
          <a:p>
            <a:pPr fontAlgn="auto">
              <a:spcBef>
                <a:spcPts val="0"/>
              </a:spcBef>
              <a:spcAft>
                <a:spcPts val="0"/>
              </a:spcAft>
              <a:defRPr/>
            </a:pPr>
            <a:r>
              <a:rPr lang="es-MX" sz="1600" dirty="0">
                <a:solidFill>
                  <a:schemeClr val="tx1"/>
                </a:solidFill>
              </a:rPr>
              <a:t>Descripción del recurso</a:t>
            </a:r>
          </a:p>
          <a:p>
            <a:pPr fontAlgn="auto">
              <a:spcBef>
                <a:spcPts val="0"/>
              </a:spcBef>
              <a:spcAft>
                <a:spcPts val="0"/>
              </a:spcAft>
              <a:defRPr/>
            </a:pPr>
            <a:r>
              <a:rPr lang="es-MX" sz="1600" dirty="0">
                <a:solidFill>
                  <a:schemeClr val="tx1"/>
                </a:solidFill>
              </a:rPr>
              <a:t>Partida (COG)</a:t>
            </a:r>
          </a:p>
          <a:p>
            <a:pPr fontAlgn="auto">
              <a:spcBef>
                <a:spcPts val="0"/>
              </a:spcBef>
              <a:spcAft>
                <a:spcPts val="0"/>
              </a:spcAft>
              <a:defRPr/>
            </a:pPr>
            <a:r>
              <a:rPr lang="es-MX" sz="1600" dirty="0">
                <a:solidFill>
                  <a:schemeClr val="tx1"/>
                </a:solidFill>
              </a:rPr>
              <a:t>Monto</a:t>
            </a:r>
          </a:p>
          <a:p>
            <a:pPr fontAlgn="auto">
              <a:spcBef>
                <a:spcPts val="0"/>
              </a:spcBef>
              <a:spcAft>
                <a:spcPts val="0"/>
              </a:spcAft>
              <a:defRPr/>
            </a:pPr>
            <a:endParaRPr lang="es-MX" sz="1600" dirty="0">
              <a:solidFill>
                <a:schemeClr val="tx1"/>
              </a:solidFill>
            </a:endParaRPr>
          </a:p>
          <a:p>
            <a:pPr algn="ctr" fontAlgn="auto">
              <a:spcBef>
                <a:spcPts val="0"/>
              </a:spcBef>
              <a:spcAft>
                <a:spcPts val="0"/>
              </a:spcAft>
              <a:defRPr/>
            </a:pPr>
            <a:endParaRPr lang="es-MX" sz="1600" dirty="0">
              <a:solidFill>
                <a:schemeClr val="tx1"/>
              </a:solidFill>
            </a:endParaRPr>
          </a:p>
        </p:txBody>
      </p:sp>
      <p:sp>
        <p:nvSpPr>
          <p:cNvPr id="41" name="40 Rectángulo redondeado"/>
          <p:cNvSpPr/>
          <p:nvPr/>
        </p:nvSpPr>
        <p:spPr>
          <a:xfrm>
            <a:off x="5148064" y="3791459"/>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2</a:t>
            </a:r>
          </a:p>
        </p:txBody>
      </p:sp>
      <p:sp>
        <p:nvSpPr>
          <p:cNvPr id="42" name="41 Rectángulo redondeado"/>
          <p:cNvSpPr/>
          <p:nvPr/>
        </p:nvSpPr>
        <p:spPr>
          <a:xfrm>
            <a:off x="5148064" y="3908933"/>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n</a:t>
            </a:r>
          </a:p>
        </p:txBody>
      </p:sp>
      <p:sp>
        <p:nvSpPr>
          <p:cNvPr id="43" name="42 Rectángulo"/>
          <p:cNvSpPr/>
          <p:nvPr/>
        </p:nvSpPr>
        <p:spPr>
          <a:xfrm>
            <a:off x="5148263" y="4070747"/>
            <a:ext cx="1079500" cy="490538"/>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4" name="43 Rectángulo redondeado"/>
          <p:cNvSpPr/>
          <p:nvPr/>
        </p:nvSpPr>
        <p:spPr>
          <a:xfrm>
            <a:off x="6324507" y="1644965"/>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2</a:t>
            </a:r>
          </a:p>
        </p:txBody>
      </p:sp>
      <p:sp>
        <p:nvSpPr>
          <p:cNvPr id="45" name="44 Rectángulo redondeado"/>
          <p:cNvSpPr/>
          <p:nvPr/>
        </p:nvSpPr>
        <p:spPr>
          <a:xfrm>
            <a:off x="6324506" y="1825258"/>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n</a:t>
            </a:r>
          </a:p>
        </p:txBody>
      </p:sp>
      <p:sp>
        <p:nvSpPr>
          <p:cNvPr id="46" name="45 Rectángulo"/>
          <p:cNvSpPr/>
          <p:nvPr/>
        </p:nvSpPr>
        <p:spPr>
          <a:xfrm>
            <a:off x="6401152" y="2077811"/>
            <a:ext cx="2635343" cy="11608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08003"/>
            <a:ext cx="7524750" cy="36933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311874"/>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CuadroTexto"/>
          <p:cNvSpPr txBox="1"/>
          <p:nvPr/>
        </p:nvSpPr>
        <p:spPr>
          <a:xfrm>
            <a:off x="323850" y="0"/>
            <a:ext cx="8820150" cy="341632"/>
          </a:xfrm>
          <a:prstGeom prst="rect">
            <a:avLst/>
          </a:prstGeom>
        </p:spPr>
        <p:txBody>
          <a:bodyPr>
            <a:spAutoFit/>
          </a:bodyPr>
          <a:lstStyle>
            <a:defPPr>
              <a:defRPr lang="es-MX"/>
            </a:defPPr>
            <a:lvl1pPr algn="r">
              <a:lnSpc>
                <a:spcPct val="90000"/>
              </a:lnSpc>
              <a:defRPr sz="2400" b="1" kern="0">
                <a:solidFill>
                  <a:srgbClr val="315758"/>
                </a:solidFill>
              </a:defRPr>
            </a:lvl1pPr>
          </a:lstStyle>
          <a:p>
            <a:pPr fontAlgn="auto">
              <a:spcBef>
                <a:spcPts val="0"/>
              </a:spcBef>
              <a:spcAft>
                <a:spcPts val="0"/>
              </a:spcAft>
              <a:defRPr/>
            </a:pPr>
            <a:r>
              <a:rPr lang="es-ES"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Estructura genérica de un proyecto P3e para fondos externos determinados</a:t>
            </a:r>
            <a:endParaRPr lang="es-MX"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
        <p:nvSpPr>
          <p:cNvPr id="27" name="26 Marcador de número de diapositiva"/>
          <p:cNvSpPr>
            <a:spLocks noGrp="1"/>
          </p:cNvSpPr>
          <p:nvPr>
            <p:ph type="sldNum" sz="quarter" idx="12"/>
          </p:nvPr>
        </p:nvSpPr>
        <p:spPr/>
        <p:txBody>
          <a:bodyPr/>
          <a:lstStyle/>
          <a:p>
            <a:pPr>
              <a:defRPr/>
            </a:pPr>
            <a:fld id="{C6786C6C-D6D2-4FEE-828C-ACBD6C3573E3}" type="slidenum">
              <a:rPr lang="en-US"/>
              <a:pPr>
                <a:defRPr/>
              </a:pPr>
              <a:t>39</a:t>
            </a:fld>
            <a:endParaRPr lang="en-US"/>
          </a:p>
        </p:txBody>
      </p:sp>
      <p:sp>
        <p:nvSpPr>
          <p:cNvPr id="29" name="28 Rectángulo redondeado"/>
          <p:cNvSpPr/>
          <p:nvPr/>
        </p:nvSpPr>
        <p:spPr>
          <a:xfrm>
            <a:off x="179512" y="538058"/>
            <a:ext cx="2232248" cy="4121013"/>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a:solidFill>
                  <a:schemeClr val="tx1"/>
                </a:solidFill>
              </a:rPr>
              <a:t>Alineación PDI</a:t>
            </a:r>
          </a:p>
          <a:p>
            <a:pPr lvl="1" fontAlgn="auto">
              <a:spcBef>
                <a:spcPts val="0"/>
              </a:spcBef>
              <a:spcAft>
                <a:spcPts val="0"/>
              </a:spcAft>
              <a:defRPr/>
            </a:pPr>
            <a:r>
              <a:rPr lang="es-MX" dirty="0">
                <a:solidFill>
                  <a:schemeClr val="tx1"/>
                </a:solidFill>
              </a:rPr>
              <a:t>Alineación PER</a:t>
            </a:r>
          </a:p>
          <a:p>
            <a:pPr lvl="1" fontAlgn="auto">
              <a:spcBef>
                <a:spcPts val="0"/>
              </a:spcBef>
              <a:spcAft>
                <a:spcPts val="0"/>
              </a:spcAft>
              <a:defRPr/>
            </a:pPr>
            <a:r>
              <a:rPr lang="es-MX" dirty="0">
                <a:solidFill>
                  <a:schemeClr val="tx1"/>
                </a:solidFill>
              </a:rPr>
              <a:t>Objetivo 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Año</a:t>
            </a:r>
          </a:p>
        </p:txBody>
      </p:sp>
      <p:sp>
        <p:nvSpPr>
          <p:cNvPr id="30" name="29 Rectángulo redondeado"/>
          <p:cNvSpPr/>
          <p:nvPr/>
        </p:nvSpPr>
        <p:spPr>
          <a:xfrm>
            <a:off x="2485522" y="538058"/>
            <a:ext cx="1224136" cy="3618402"/>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Objetivo Particular </a:t>
            </a:r>
            <a:r>
              <a:rPr lang="es-MX" sz="1600" dirty="0" smtClean="0">
                <a:solidFill>
                  <a:schemeClr val="tx1"/>
                </a:solidFill>
              </a:rPr>
              <a:t>1</a:t>
            </a:r>
          </a:p>
          <a:p>
            <a:pPr algn="ctr" fontAlgn="auto">
              <a:spcBef>
                <a:spcPts val="0"/>
              </a:spcBef>
              <a:spcAft>
                <a:spcPts val="0"/>
              </a:spcAft>
              <a:defRPr/>
            </a:pPr>
            <a:endParaRPr lang="es-MX" sz="1600" dirty="0">
              <a:solidFill>
                <a:schemeClr val="tx1"/>
              </a:solidFill>
            </a:endParaRPr>
          </a:p>
        </p:txBody>
      </p:sp>
      <p:sp>
        <p:nvSpPr>
          <p:cNvPr id="31" name="30 Rectángulo redondeado"/>
          <p:cNvSpPr/>
          <p:nvPr/>
        </p:nvSpPr>
        <p:spPr>
          <a:xfrm>
            <a:off x="2485522" y="423746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34" name="33 Rectángulo redondeado"/>
          <p:cNvSpPr/>
          <p:nvPr/>
        </p:nvSpPr>
        <p:spPr>
          <a:xfrm>
            <a:off x="3781668" y="538058"/>
            <a:ext cx="1294388" cy="345638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Meta </a:t>
            </a:r>
            <a:r>
              <a:rPr lang="es-MX" sz="1400" dirty="0" smtClean="0">
                <a:solidFill>
                  <a:schemeClr val="tx1"/>
                </a:solidFill>
              </a:rPr>
              <a:t>1 Indicador </a:t>
            </a:r>
            <a:endParaRPr lang="es-MX" sz="1400" dirty="0">
              <a:solidFill>
                <a:schemeClr val="tx1"/>
              </a:solidFill>
            </a:endParaRPr>
          </a:p>
        </p:txBody>
      </p:sp>
      <p:sp>
        <p:nvSpPr>
          <p:cNvPr id="35" name="34 Rectángulo redondeado"/>
          <p:cNvSpPr/>
          <p:nvPr/>
        </p:nvSpPr>
        <p:spPr>
          <a:xfrm>
            <a:off x="3781668" y="3994442"/>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2/Indicador </a:t>
            </a:r>
          </a:p>
        </p:txBody>
      </p:sp>
      <p:sp>
        <p:nvSpPr>
          <p:cNvPr id="36" name="35 Rectángulo redondeado"/>
          <p:cNvSpPr/>
          <p:nvPr/>
        </p:nvSpPr>
        <p:spPr>
          <a:xfrm>
            <a:off x="3781667" y="4156460"/>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3/Indicador </a:t>
            </a:r>
          </a:p>
        </p:txBody>
      </p:sp>
      <p:sp>
        <p:nvSpPr>
          <p:cNvPr id="37" name="36 Rectángulo redondeado"/>
          <p:cNvSpPr/>
          <p:nvPr/>
        </p:nvSpPr>
        <p:spPr>
          <a:xfrm>
            <a:off x="3781668" y="4515777"/>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8" name="37 Rectángulo redondeado"/>
          <p:cNvSpPr/>
          <p:nvPr/>
        </p:nvSpPr>
        <p:spPr>
          <a:xfrm>
            <a:off x="3781668" y="4372484"/>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9" name="38 Rectángulo redondeado"/>
          <p:cNvSpPr/>
          <p:nvPr/>
        </p:nvSpPr>
        <p:spPr>
          <a:xfrm>
            <a:off x="5148064" y="538058"/>
            <a:ext cx="1080120" cy="324036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Actividad 1</a:t>
            </a:r>
          </a:p>
        </p:txBody>
      </p:sp>
      <p:sp>
        <p:nvSpPr>
          <p:cNvPr id="40" name="39 Rectángulo redondeado"/>
          <p:cNvSpPr/>
          <p:nvPr/>
        </p:nvSpPr>
        <p:spPr>
          <a:xfrm>
            <a:off x="6324508" y="546310"/>
            <a:ext cx="2711989" cy="1098656"/>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tx1"/>
              </a:solidFill>
            </a:endParaRPr>
          </a:p>
          <a:p>
            <a:pPr fontAlgn="auto">
              <a:spcBef>
                <a:spcPts val="0"/>
              </a:spcBef>
              <a:spcAft>
                <a:spcPts val="0"/>
              </a:spcAft>
              <a:defRPr/>
            </a:pPr>
            <a:r>
              <a:rPr lang="es-MX" sz="1600" b="1" dirty="0">
                <a:solidFill>
                  <a:schemeClr val="tx1"/>
                </a:solidFill>
              </a:rPr>
              <a:t>Recurso 1</a:t>
            </a:r>
          </a:p>
          <a:p>
            <a:pPr fontAlgn="auto">
              <a:spcBef>
                <a:spcPts val="0"/>
              </a:spcBef>
              <a:spcAft>
                <a:spcPts val="0"/>
              </a:spcAft>
              <a:defRPr/>
            </a:pPr>
            <a:r>
              <a:rPr lang="es-MX" sz="1600" dirty="0">
                <a:solidFill>
                  <a:schemeClr val="tx1"/>
                </a:solidFill>
              </a:rPr>
              <a:t>Descripción del recurso</a:t>
            </a:r>
          </a:p>
          <a:p>
            <a:pPr fontAlgn="auto">
              <a:spcBef>
                <a:spcPts val="0"/>
              </a:spcBef>
              <a:spcAft>
                <a:spcPts val="0"/>
              </a:spcAft>
              <a:defRPr/>
            </a:pPr>
            <a:r>
              <a:rPr lang="es-MX" sz="1600" dirty="0">
                <a:solidFill>
                  <a:schemeClr val="tx1"/>
                </a:solidFill>
              </a:rPr>
              <a:t>Partida (COG)</a:t>
            </a:r>
          </a:p>
          <a:p>
            <a:pPr fontAlgn="auto">
              <a:spcBef>
                <a:spcPts val="0"/>
              </a:spcBef>
              <a:spcAft>
                <a:spcPts val="0"/>
              </a:spcAft>
              <a:defRPr/>
            </a:pPr>
            <a:r>
              <a:rPr lang="es-MX" sz="1600" dirty="0">
                <a:solidFill>
                  <a:schemeClr val="tx1"/>
                </a:solidFill>
              </a:rPr>
              <a:t>Monto</a:t>
            </a:r>
          </a:p>
          <a:p>
            <a:pPr fontAlgn="auto">
              <a:spcBef>
                <a:spcPts val="0"/>
              </a:spcBef>
              <a:spcAft>
                <a:spcPts val="0"/>
              </a:spcAft>
              <a:defRPr/>
            </a:pPr>
            <a:endParaRPr lang="es-MX" sz="1600" dirty="0">
              <a:solidFill>
                <a:schemeClr val="tx1"/>
              </a:solidFill>
            </a:endParaRPr>
          </a:p>
          <a:p>
            <a:pPr algn="ctr" fontAlgn="auto">
              <a:spcBef>
                <a:spcPts val="0"/>
              </a:spcBef>
              <a:spcAft>
                <a:spcPts val="0"/>
              </a:spcAft>
              <a:defRPr/>
            </a:pPr>
            <a:endParaRPr lang="es-MX" sz="1600" dirty="0">
              <a:solidFill>
                <a:schemeClr val="tx1"/>
              </a:solidFill>
            </a:endParaRPr>
          </a:p>
        </p:txBody>
      </p:sp>
      <p:sp>
        <p:nvSpPr>
          <p:cNvPr id="41" name="40 Rectángulo redondeado"/>
          <p:cNvSpPr/>
          <p:nvPr/>
        </p:nvSpPr>
        <p:spPr>
          <a:xfrm>
            <a:off x="5148064" y="3791459"/>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2</a:t>
            </a:r>
          </a:p>
        </p:txBody>
      </p:sp>
      <p:sp>
        <p:nvSpPr>
          <p:cNvPr id="42" name="41 Rectángulo redondeado"/>
          <p:cNvSpPr/>
          <p:nvPr/>
        </p:nvSpPr>
        <p:spPr>
          <a:xfrm>
            <a:off x="5148064" y="3908933"/>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n</a:t>
            </a:r>
          </a:p>
        </p:txBody>
      </p:sp>
      <p:sp>
        <p:nvSpPr>
          <p:cNvPr id="43" name="42 Rectángulo"/>
          <p:cNvSpPr/>
          <p:nvPr/>
        </p:nvSpPr>
        <p:spPr>
          <a:xfrm>
            <a:off x="5148263" y="4070747"/>
            <a:ext cx="1079500" cy="490538"/>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4" name="43 Rectángulo redondeado"/>
          <p:cNvSpPr/>
          <p:nvPr/>
        </p:nvSpPr>
        <p:spPr>
          <a:xfrm>
            <a:off x="6324507" y="1644965"/>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2</a:t>
            </a:r>
          </a:p>
        </p:txBody>
      </p:sp>
      <p:sp>
        <p:nvSpPr>
          <p:cNvPr id="45" name="44 Rectángulo redondeado"/>
          <p:cNvSpPr/>
          <p:nvPr/>
        </p:nvSpPr>
        <p:spPr>
          <a:xfrm>
            <a:off x="6324506" y="1825258"/>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n</a:t>
            </a:r>
          </a:p>
        </p:txBody>
      </p:sp>
      <p:sp>
        <p:nvSpPr>
          <p:cNvPr id="46" name="45 Rectángulo"/>
          <p:cNvSpPr/>
          <p:nvPr/>
        </p:nvSpPr>
        <p:spPr>
          <a:xfrm>
            <a:off x="6401152" y="2077811"/>
            <a:ext cx="2635343" cy="11608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86" y="746672"/>
            <a:ext cx="7524750" cy="36933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110" y="1111539"/>
            <a:ext cx="7124145" cy="342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151420"/>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75252" y="195487"/>
            <a:ext cx="7413172" cy="1015663"/>
          </a:xfrm>
          <a:prstGeom prst="rect">
            <a:avLst/>
          </a:prstGeom>
        </p:spPr>
        <p:txBody>
          <a:bodyPr wrap="square">
            <a:spAutoFit/>
          </a:bodyPr>
          <a:lstStyle/>
          <a:p>
            <a:pPr algn="ctr"/>
            <a:r>
              <a:rPr lang="es-MX" sz="2000" b="1" dirty="0" smtClean="0"/>
              <a:t>Avance en el ejercicio del PIFI 2013 al 26 de septiembre del 2014</a:t>
            </a:r>
          </a:p>
          <a:p>
            <a:pPr algn="ctr"/>
            <a:r>
              <a:rPr lang="es-MX" sz="2000" b="1" dirty="0" smtClean="0"/>
              <a:t>Centros Universitarios </a:t>
            </a:r>
          </a:p>
          <a:p>
            <a:pPr algn="ctr"/>
            <a:endParaRPr lang="es-MX" sz="2000" b="1" dirty="0"/>
          </a:p>
        </p:txBody>
      </p:sp>
      <p:cxnSp>
        <p:nvCxnSpPr>
          <p:cNvPr id="7" name="6 Conector recto"/>
          <p:cNvCxnSpPr/>
          <p:nvPr/>
        </p:nvCxnSpPr>
        <p:spPr>
          <a:xfrm flipV="1">
            <a:off x="744080" y="2449435"/>
            <a:ext cx="8149557" cy="204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8463763" y="2351644"/>
            <a:ext cx="500725" cy="2201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b="1" dirty="0" smtClean="0"/>
              <a:t>50%</a:t>
            </a:r>
            <a:endParaRPr lang="es-MX" sz="1400" b="1" dirty="0"/>
          </a:p>
        </p:txBody>
      </p:sp>
      <p:graphicFrame>
        <p:nvGraphicFramePr>
          <p:cNvPr id="9" name="8 Gráfico"/>
          <p:cNvGraphicFramePr>
            <a:graphicFrameLocks/>
          </p:cNvGraphicFramePr>
          <p:nvPr>
            <p:extLst>
              <p:ext uri="{D42A27DB-BD31-4B8C-83A1-F6EECF244321}">
                <p14:modId xmlns:p14="http://schemas.microsoft.com/office/powerpoint/2010/main" val="1731883286"/>
              </p:ext>
            </p:extLst>
          </p:nvPr>
        </p:nvGraphicFramePr>
        <p:xfrm>
          <a:off x="328016" y="789552"/>
          <a:ext cx="8064896" cy="3834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6272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10208"/>
            <a:ext cx="7886700" cy="738026"/>
          </a:xfrm>
        </p:spPr>
        <p:txBody>
          <a:bodyPr>
            <a:normAutofit fontScale="90000"/>
          </a:bodyPr>
          <a:lstStyle/>
          <a:p>
            <a:pPr algn="ctr"/>
            <a: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Consideraciones para la gestión del cierre del  ejercicio 2014</a:t>
            </a:r>
            <a:r>
              <a:rPr lang="es-MX" sz="2400" b="1" cap="small" dirty="0">
                <a:solidFill>
                  <a:srgbClr val="D61A0C"/>
                </a:solidFill>
              </a:rPr>
              <a:t/>
            </a:r>
            <a:br>
              <a:rPr lang="es-MX" sz="2400" b="1" cap="small" dirty="0">
                <a:solidFill>
                  <a:srgbClr val="D61A0C"/>
                </a:solidFill>
              </a:rPr>
            </a:br>
            <a:endParaRPr lang="es-MX" sz="2400" b="1" cap="small" dirty="0">
              <a:solidFill>
                <a:srgbClr val="D61A0C"/>
              </a:solidFill>
            </a:endParaRPr>
          </a:p>
        </p:txBody>
      </p:sp>
    </p:spTree>
    <p:extLst>
      <p:ext uri="{BB962C8B-B14F-4D97-AF65-F5344CB8AC3E}">
        <p14:creationId xmlns:p14="http://schemas.microsoft.com/office/powerpoint/2010/main" val="3106146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13588"/>
            <a:ext cx="8748464" cy="2931666"/>
          </a:xfrm>
          <a:prstGeom prst="rect">
            <a:avLst/>
          </a:prstGeom>
        </p:spPr>
      </p:pic>
      <p:sp>
        <p:nvSpPr>
          <p:cNvPr id="10" name="9 CuadroTexto"/>
          <p:cNvSpPr txBox="1"/>
          <p:nvPr/>
        </p:nvSpPr>
        <p:spPr>
          <a:xfrm>
            <a:off x="2084759" y="187442"/>
            <a:ext cx="7062383" cy="369332"/>
          </a:xfrm>
          <a:prstGeom prst="rect">
            <a:avLst/>
          </a:prstGeom>
          <a:noFill/>
        </p:spPr>
        <p:txBody>
          <a:bodyPr wrap="none" rtlCol="0">
            <a:spAutoFit/>
          </a:bodyPr>
          <a:lstStyle/>
          <a:p>
            <a:pPr algn="r"/>
            <a:r>
              <a:rPr lang="es-MX" b="1" i="1" dirty="0">
                <a:solidFill>
                  <a:schemeClr val="tx2">
                    <a:lumMod val="75000"/>
                  </a:schemeClr>
                </a:solidFill>
                <a:latin typeface="Calibri" pitchFamily="34" charset="0"/>
              </a:rPr>
              <a:t>Registro del avance de los indicadores de los objetivos en el sistema P3e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13588"/>
            <a:ext cx="2952328" cy="23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23528" y="1135338"/>
            <a:ext cx="1117614" cy="200055"/>
          </a:xfrm>
          <a:prstGeom prst="rect">
            <a:avLst/>
          </a:prstGeom>
          <a:noFill/>
        </p:spPr>
        <p:txBody>
          <a:bodyPr wrap="none" rtlCol="0">
            <a:spAutoFit/>
          </a:bodyPr>
          <a:lstStyle/>
          <a:p>
            <a:r>
              <a:rPr lang="es-MX" sz="700" b="1" dirty="0" smtClean="0"/>
              <a:t>Búsqueda de indicadores</a:t>
            </a:r>
            <a:endParaRPr lang="es-MX" sz="700" b="1" dirty="0"/>
          </a:p>
        </p:txBody>
      </p:sp>
    </p:spTree>
    <p:extLst>
      <p:ext uri="{BB962C8B-B14F-4D97-AF65-F5344CB8AC3E}">
        <p14:creationId xmlns:p14="http://schemas.microsoft.com/office/powerpoint/2010/main" val="128290265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19522"/>
            <a:ext cx="8229600" cy="3996444"/>
          </a:xfrm>
        </p:spPr>
        <p:txBody>
          <a:bodyPr>
            <a:normAutofit fontScale="70000" lnSpcReduction="20000"/>
          </a:bodyPr>
          <a:lstStyle/>
          <a:p>
            <a:pPr marL="0" indent="0" algn="just">
              <a:buClr>
                <a:srgbClr val="E0762B"/>
              </a:buClr>
              <a:buNone/>
            </a:pPr>
            <a:endParaRPr lang="es-MX" sz="2200" dirty="0">
              <a:ea typeface="Kozuka Gothic Pro M" pitchFamily="34" charset="-128"/>
            </a:endParaRPr>
          </a:p>
          <a:p>
            <a:pPr algn="just">
              <a:buClr>
                <a:srgbClr val="E0762B"/>
              </a:buClr>
              <a:buFont typeface="Wingdings" pitchFamily="2" charset="2"/>
              <a:buChar char="Ø"/>
            </a:pPr>
            <a:r>
              <a:rPr lang="es-MX" sz="2200" dirty="0">
                <a:ea typeface="Kozuka Gothic Pro M" pitchFamily="34" charset="-128"/>
              </a:rPr>
              <a:t>Fondo para la Ampliación de la Oferta Educativa de la Educación Superior (</a:t>
            </a:r>
            <a:r>
              <a:rPr lang="es-MX" sz="2200" b="1" dirty="0">
                <a:ea typeface="Kozuka Gothic Pro M" pitchFamily="34" charset="-128"/>
              </a:rPr>
              <a:t>FADOEES</a:t>
            </a:r>
            <a:r>
              <a:rPr lang="es-MX" sz="2200" dirty="0" smtClean="0">
                <a:ea typeface="Kozuka Gothic Pro M" pitchFamily="34" charset="-128"/>
              </a:rPr>
              <a:t>) 2011, 2012, 2013</a:t>
            </a:r>
            <a:endParaRPr lang="es-MX" sz="2200" dirty="0">
              <a:ea typeface="Kozuka Gothic Pro M" pitchFamily="34" charset="-128"/>
            </a:endParaRPr>
          </a:p>
          <a:p>
            <a:pPr algn="just">
              <a:buClr>
                <a:srgbClr val="E0762B"/>
              </a:buClr>
              <a:buFont typeface="Wingdings" pitchFamily="2" charset="2"/>
              <a:buChar char="Ø"/>
            </a:pPr>
            <a:r>
              <a:rPr lang="es-MX" sz="2200" dirty="0">
                <a:ea typeface="Kozuka Gothic Pro M" pitchFamily="34" charset="-128"/>
              </a:rPr>
              <a:t>Fondo para Elevar la Calidad de la Educación </a:t>
            </a:r>
            <a:r>
              <a:rPr lang="es-MX" sz="2200" dirty="0" smtClean="0">
                <a:ea typeface="Kozuka Gothic Pro M" pitchFamily="34" charset="-128"/>
              </a:rPr>
              <a:t>Superior (</a:t>
            </a:r>
            <a:r>
              <a:rPr lang="es-MX" sz="2200" b="1" dirty="0" smtClean="0">
                <a:ea typeface="Kozuka Gothic Pro M" pitchFamily="34" charset="-128"/>
              </a:rPr>
              <a:t>FECES</a:t>
            </a:r>
            <a:r>
              <a:rPr lang="es-MX" sz="2200" dirty="0" smtClean="0">
                <a:ea typeface="Kozuka Gothic Pro M" pitchFamily="34" charset="-128"/>
              </a:rPr>
              <a:t>) 2013</a:t>
            </a:r>
          </a:p>
          <a:p>
            <a:pPr algn="just">
              <a:buClr>
                <a:srgbClr val="E0762B"/>
              </a:buClr>
              <a:buFont typeface="Wingdings" pitchFamily="2" charset="2"/>
              <a:buChar char="Ø"/>
            </a:pPr>
            <a:r>
              <a:rPr lang="es-MX" sz="2200" dirty="0" smtClean="0">
                <a:ea typeface="Kozuka Gothic Pro M" pitchFamily="34" charset="-128"/>
              </a:rPr>
              <a:t>Programa de Expansión de la Oferta Educativa de la Educación Media Superior y Superior (Educación Superior). (</a:t>
            </a:r>
            <a:r>
              <a:rPr lang="es-MX" sz="2200" dirty="0" err="1" smtClean="0">
                <a:ea typeface="Kozuka Gothic Pro M" pitchFamily="34" charset="-128"/>
              </a:rPr>
              <a:t>ProExOEES</a:t>
            </a:r>
            <a:r>
              <a:rPr lang="es-MX" sz="2200" dirty="0">
                <a:ea typeface="Kozuka Gothic Pro M" pitchFamily="34" charset="-128"/>
              </a:rPr>
              <a:t> 2014)</a:t>
            </a:r>
          </a:p>
          <a:p>
            <a:pPr marL="0" indent="0" algn="just">
              <a:buClr>
                <a:srgbClr val="E0762B"/>
              </a:buClr>
              <a:buNone/>
            </a:pPr>
            <a:endParaRPr lang="es-MX" sz="2200" dirty="0" smtClean="0">
              <a:solidFill>
                <a:srgbClr val="E0762B"/>
              </a:solidFill>
              <a:ea typeface="Kozuka Gothic Pro M" pitchFamily="34" charset="-128"/>
            </a:endParaRPr>
          </a:p>
          <a:p>
            <a:pPr marL="0" indent="0" algn="just">
              <a:buClr>
                <a:srgbClr val="E0762B"/>
              </a:buClr>
              <a:buNone/>
            </a:pPr>
            <a:r>
              <a:rPr lang="es-MX" sz="2200" dirty="0" smtClean="0">
                <a:ea typeface="Kozuka Gothic Pro M" pitchFamily="34" charset="-128"/>
              </a:rPr>
              <a:t>Se deben ejercer los recursos de estos fondos como fueron aprobados en los proyectos reprogramados conforme a sus propios lineamientos, convenios y las normas institucionales que apliquen.</a:t>
            </a:r>
          </a:p>
          <a:p>
            <a:pPr marL="0" indent="0" algn="just">
              <a:buClr>
                <a:srgbClr val="E0762B"/>
              </a:buClr>
              <a:buNone/>
            </a:pPr>
            <a:endParaRPr lang="es-MX" sz="2200" dirty="0">
              <a:ea typeface="Kozuka Gothic Pro M" pitchFamily="34" charset="-128"/>
            </a:endParaRPr>
          </a:p>
          <a:p>
            <a:pPr marL="0" indent="0" algn="just">
              <a:buClr>
                <a:srgbClr val="E0762B"/>
              </a:buClr>
              <a:buNone/>
            </a:pPr>
            <a:r>
              <a:rPr lang="es-MX" sz="2200" dirty="0" smtClean="0">
                <a:ea typeface="Kozuka Gothic Pro M" pitchFamily="34" charset="-128"/>
              </a:rPr>
              <a:t>La SEP</a:t>
            </a:r>
            <a:r>
              <a:rPr lang="es-MX" sz="2200" dirty="0">
                <a:ea typeface="Kozuka Gothic Pro M" pitchFamily="34" charset="-128"/>
              </a:rPr>
              <a:t> </a:t>
            </a:r>
            <a:r>
              <a:rPr lang="es-MX" sz="2200" dirty="0" smtClean="0">
                <a:ea typeface="Kozuka Gothic Pro M" pitchFamily="34" charset="-128"/>
              </a:rPr>
              <a:t>solicita tres tipos de informes trimestrales:</a:t>
            </a:r>
          </a:p>
          <a:p>
            <a:pPr lvl="1" algn="just">
              <a:buClr>
                <a:srgbClr val="E0762B"/>
              </a:buClr>
            </a:pPr>
            <a:r>
              <a:rPr lang="es-MX" sz="1800" dirty="0" smtClean="0">
                <a:ea typeface="Kozuka Gothic Pro M" pitchFamily="34" charset="-128"/>
              </a:rPr>
              <a:t>Informe financiero por acciones</a:t>
            </a:r>
          </a:p>
          <a:p>
            <a:pPr lvl="1" algn="just">
              <a:buClr>
                <a:srgbClr val="E0762B"/>
              </a:buClr>
            </a:pPr>
            <a:r>
              <a:rPr lang="es-MX" sz="1800" dirty="0" smtClean="0">
                <a:ea typeface="Kozuka Gothic Pro M" pitchFamily="34" charset="-128"/>
              </a:rPr>
              <a:t>Informe financiero detallado (FADOEES, </a:t>
            </a:r>
            <a:r>
              <a:rPr lang="es-MX" sz="1800" dirty="0" err="1" smtClean="0">
                <a:ea typeface="Kozuka Gothic Pro M" pitchFamily="34" charset="-128"/>
              </a:rPr>
              <a:t>ProExOEES</a:t>
            </a:r>
            <a:r>
              <a:rPr lang="es-MX" sz="1800" dirty="0" smtClean="0">
                <a:ea typeface="Kozuka Gothic Pro M" pitchFamily="34" charset="-128"/>
              </a:rPr>
              <a:t>, FECES)</a:t>
            </a:r>
          </a:p>
          <a:p>
            <a:pPr lvl="1" algn="just">
              <a:buClr>
                <a:srgbClr val="E0762B"/>
              </a:buClr>
            </a:pPr>
            <a:r>
              <a:rPr lang="es-MX" sz="1800" dirty="0" smtClean="0">
                <a:ea typeface="Kozuka Gothic Pro M" pitchFamily="34" charset="-128"/>
              </a:rPr>
              <a:t>Informe detallado de avance de obra (donde aplique)</a:t>
            </a:r>
            <a:endParaRPr lang="es-MX" sz="1800" dirty="0">
              <a:ea typeface="Kozuka Gothic Pro M" pitchFamily="34" charset="-128"/>
            </a:endParaRPr>
          </a:p>
          <a:p>
            <a:pPr marL="0" indent="0" algn="just">
              <a:buClr>
                <a:srgbClr val="E0762B"/>
              </a:buClr>
              <a:buNone/>
            </a:pPr>
            <a:endParaRPr lang="es-MX" sz="2200" dirty="0" smtClean="0">
              <a:ea typeface="Kozuka Gothic Pro M" pitchFamily="34" charset="-128"/>
            </a:endParaRPr>
          </a:p>
          <a:p>
            <a:pPr marL="0" indent="0" algn="just">
              <a:buClr>
                <a:srgbClr val="E0762B"/>
              </a:buClr>
              <a:buNone/>
            </a:pPr>
            <a:r>
              <a:rPr lang="es-MX" sz="2200" dirty="0" smtClean="0">
                <a:ea typeface="Kozuka Gothic Pro M" pitchFamily="34" charset="-128"/>
              </a:rPr>
              <a:t>Para elaborar los informes trimestrales que se entregan a la SEP, la COPLADI solicita a la Dirección de </a:t>
            </a:r>
            <a:r>
              <a:rPr lang="es-MX" sz="2200" dirty="0">
                <a:ea typeface="Kozuka Gothic Pro M" pitchFamily="34" charset="-128"/>
              </a:rPr>
              <a:t>Finanzas </a:t>
            </a:r>
            <a:r>
              <a:rPr lang="es-MX" sz="2200" dirty="0" smtClean="0">
                <a:ea typeface="Kozuka Gothic Pro M" pitchFamily="34" charset="-128"/>
              </a:rPr>
              <a:t>información detallada del </a:t>
            </a:r>
            <a:r>
              <a:rPr lang="es-MX" sz="2200" dirty="0">
                <a:ea typeface="Kozuka Gothic Pro M" pitchFamily="34" charset="-128"/>
              </a:rPr>
              <a:t>ejercicio y </a:t>
            </a:r>
            <a:r>
              <a:rPr lang="es-MX" sz="2200" dirty="0" smtClean="0">
                <a:ea typeface="Kozuka Gothic Pro M" pitchFamily="34" charset="-128"/>
              </a:rPr>
              <a:t>a la CGADM el avance de obras al cierre del trimestre correspondiente.</a:t>
            </a:r>
          </a:p>
          <a:p>
            <a:pPr marL="457200" indent="-457200" algn="just">
              <a:buClr>
                <a:srgbClr val="E0762B"/>
              </a:buClr>
              <a:buAutoNum type="arabicPeriod" startAt="5"/>
            </a:pPr>
            <a:endParaRPr lang="es-MX" sz="2200" dirty="0" smtClean="0">
              <a:ea typeface="Kozuka Gothic Pro M" pitchFamily="34" charset="-128"/>
            </a:endParaRPr>
          </a:p>
          <a:p>
            <a:pPr marL="0" indent="0" algn="just">
              <a:buNone/>
            </a:pPr>
            <a:endParaRPr lang="es-MX" sz="2200" dirty="0" smtClean="0">
              <a:ea typeface="Kozuka Gothic Pro M" pitchFamily="34" charset="-128"/>
            </a:endParaRPr>
          </a:p>
          <a:p>
            <a:pPr marL="0" indent="0" algn="just">
              <a:buNone/>
            </a:pPr>
            <a:endParaRPr lang="es-MX" sz="2200" dirty="0">
              <a:ea typeface="Kozuka Gothic Pro M" pitchFamily="34" charset="-128"/>
            </a:endParaRPr>
          </a:p>
          <a:p>
            <a:pPr marL="0" indent="0" algn="just">
              <a:buNone/>
            </a:pPr>
            <a:endParaRPr lang="es-MX" sz="2200" dirty="0">
              <a:ea typeface="Kozuka Gothic Pro M" pitchFamily="34" charset="-128"/>
            </a:endParaRPr>
          </a:p>
        </p:txBody>
      </p:sp>
      <p:sp>
        <p:nvSpPr>
          <p:cNvPr id="2" name="1 Rectángulo"/>
          <p:cNvSpPr/>
          <p:nvPr/>
        </p:nvSpPr>
        <p:spPr>
          <a:xfrm>
            <a:off x="5652120" y="51470"/>
            <a:ext cx="3331105" cy="369332"/>
          </a:xfrm>
          <a:prstGeom prst="rect">
            <a:avLst/>
          </a:prstGeom>
        </p:spPr>
        <p:txBody>
          <a:bodyPr wrap="none">
            <a:spAutoFit/>
          </a:bodyPr>
          <a:lstStyle/>
          <a:p>
            <a:pPr algn="just">
              <a:buClr>
                <a:srgbClr val="E0762B"/>
              </a:buClr>
            </a:pPr>
            <a:r>
              <a:rPr lang="es-MX" b="1" i="1" cap="small" dirty="0" smtClean="0">
                <a:solidFill>
                  <a:schemeClr val="tx2">
                    <a:lumMod val="75000"/>
                  </a:schemeClr>
                </a:solidFill>
                <a:latin typeface="Calibri" pitchFamily="34" charset="0"/>
              </a:rPr>
              <a:t>Fondos federales extraordinarios</a:t>
            </a:r>
            <a:endParaRPr lang="es-MX" b="1" i="1" cap="small" dirty="0">
              <a:solidFill>
                <a:schemeClr val="tx2">
                  <a:lumMod val="75000"/>
                </a:schemeClr>
              </a:solidFill>
              <a:latin typeface="Calibri" pitchFamily="34" charset="0"/>
            </a:endParaRPr>
          </a:p>
        </p:txBody>
      </p:sp>
    </p:spTree>
    <p:extLst>
      <p:ext uri="{BB962C8B-B14F-4D97-AF65-F5344CB8AC3E}">
        <p14:creationId xmlns:p14="http://schemas.microsoft.com/office/powerpoint/2010/main" val="851531597"/>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nvPr>
        </p:nvGraphicFramePr>
        <p:xfrm>
          <a:off x="457201" y="1165926"/>
          <a:ext cx="8229598" cy="211142"/>
        </p:xfrm>
        <a:graphic>
          <a:graphicData uri="http://schemas.openxmlformats.org/drawingml/2006/table">
            <a:tbl>
              <a:tblPr/>
              <a:tblGrid>
                <a:gridCol w="815524"/>
                <a:gridCol w="885084"/>
                <a:gridCol w="1230482"/>
                <a:gridCol w="1431965"/>
                <a:gridCol w="652419"/>
                <a:gridCol w="652419"/>
                <a:gridCol w="949846"/>
                <a:gridCol w="1611859"/>
              </a:tblGrid>
              <a:tr h="211142">
                <a:tc>
                  <a:txBody>
                    <a:bodyPr/>
                    <a:lstStyle/>
                    <a:p>
                      <a:pPr algn="ctr" fontAlgn="ctr"/>
                      <a:r>
                        <a:rPr lang="es-MX" sz="700" b="1" i="0" u="none" strike="noStrike" dirty="0">
                          <a:solidFill>
                            <a:srgbClr val="000000"/>
                          </a:solidFill>
                          <a:effectLst/>
                          <a:latin typeface="Calibri"/>
                        </a:rPr>
                        <a:t>CENTRO</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OBJETIVO</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META</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ACCIÓN</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700" b="1" i="0" u="none" strike="noStrike" dirty="0">
                          <a:solidFill>
                            <a:srgbClr val="000000"/>
                          </a:solidFill>
                          <a:effectLst/>
                          <a:latin typeface="Calibri"/>
                        </a:rPr>
                        <a:t>PROYECTO P3E</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RECURSO P3E</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DESCRIPCIÓN FONDO</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DESCRIPCIÓN BIENES O SERVICIOS</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6" name="5 Tabla"/>
          <p:cNvGraphicFramePr>
            <a:graphicFrameLocks noGrp="1"/>
          </p:cNvGraphicFramePr>
          <p:nvPr>
            <p:extLst/>
          </p:nvPr>
        </p:nvGraphicFramePr>
        <p:xfrm>
          <a:off x="431802" y="1467756"/>
          <a:ext cx="6426199" cy="393859"/>
        </p:xfrm>
        <a:graphic>
          <a:graphicData uri="http://schemas.openxmlformats.org/drawingml/2006/table">
            <a:tbl>
              <a:tblPr/>
              <a:tblGrid>
                <a:gridCol w="1055710"/>
                <a:gridCol w="1052540"/>
                <a:gridCol w="1141308"/>
                <a:gridCol w="941579"/>
                <a:gridCol w="2235062"/>
              </a:tblGrid>
              <a:tr h="142875">
                <a:tc gridSpan="5">
                  <a:txBody>
                    <a:bodyPr/>
                    <a:lstStyle/>
                    <a:p>
                      <a:pPr algn="ctr" fontAlgn="ctr"/>
                      <a:r>
                        <a:rPr lang="es-MX" sz="800" b="1" i="0" u="none" strike="noStrike" dirty="0">
                          <a:solidFill>
                            <a:srgbClr val="000000"/>
                          </a:solidFill>
                          <a:effectLst/>
                          <a:latin typeface="Calibri"/>
                        </a:rPr>
                        <a:t>Documento de Pago*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35744">
                <a:tc>
                  <a:txBody>
                    <a:bodyPr/>
                    <a:lstStyle/>
                    <a:p>
                      <a:pPr algn="ctr" fontAlgn="ctr"/>
                      <a:r>
                        <a:rPr lang="es-MX" sz="800" b="1" i="0" u="none" strike="noStrike">
                          <a:solidFill>
                            <a:srgbClr val="000000"/>
                          </a:solidFill>
                          <a:effectLst/>
                          <a:latin typeface="Calibri"/>
                        </a:rPr>
                        <a:t>Tipo de Documento de Pago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R.F.C.</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No. de Folio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Rubro de Gasto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Descripción de Bienes o Servicios en Documento de Pago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7" name="6 Tabla"/>
          <p:cNvGraphicFramePr>
            <a:graphicFrameLocks noGrp="1"/>
          </p:cNvGraphicFramePr>
          <p:nvPr>
            <p:extLst/>
          </p:nvPr>
        </p:nvGraphicFramePr>
        <p:xfrm>
          <a:off x="395536" y="3655791"/>
          <a:ext cx="8064896" cy="393859"/>
        </p:xfrm>
        <a:graphic>
          <a:graphicData uri="http://schemas.openxmlformats.org/drawingml/2006/table">
            <a:tbl>
              <a:tblPr/>
              <a:tblGrid>
                <a:gridCol w="1246747"/>
                <a:gridCol w="1232580"/>
                <a:gridCol w="1090904"/>
                <a:gridCol w="839429"/>
                <a:gridCol w="878390"/>
                <a:gridCol w="864223"/>
                <a:gridCol w="1020065"/>
                <a:gridCol w="892558"/>
              </a:tblGrid>
              <a:tr h="142875">
                <a:tc gridSpan="3">
                  <a:txBody>
                    <a:bodyPr/>
                    <a:lstStyle/>
                    <a:p>
                      <a:pPr algn="ctr" fontAlgn="ctr"/>
                      <a:r>
                        <a:rPr lang="es-MX" sz="800" b="1" i="0" u="none" strike="noStrike" dirty="0">
                          <a:solidFill>
                            <a:srgbClr val="000000"/>
                          </a:solidFill>
                          <a:effectLst/>
                          <a:latin typeface="Calibri"/>
                        </a:rPr>
                        <a:t>Bienes o Servicios a Adquirir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gridSpan="3">
                  <a:txBody>
                    <a:bodyPr/>
                    <a:lstStyle/>
                    <a:p>
                      <a:pPr algn="ctr" fontAlgn="ctr"/>
                      <a:r>
                        <a:rPr lang="es-MX" sz="800" b="1" i="0" u="none" strike="noStrike" dirty="0">
                          <a:solidFill>
                            <a:srgbClr val="000000"/>
                          </a:solidFill>
                          <a:effectLst/>
                          <a:latin typeface="Calibri"/>
                        </a:rPr>
                        <a:t>Bienes o Servicios Adquiridos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gridSpan="2">
                  <a:txBody>
                    <a:bodyPr/>
                    <a:lstStyle/>
                    <a:p>
                      <a:pPr algn="ctr" fontAlgn="ctr"/>
                      <a:r>
                        <a:rPr lang="es-MX" sz="800" b="1" i="0" u="none" strike="noStrike" dirty="0">
                          <a:solidFill>
                            <a:srgbClr val="000000"/>
                          </a:solidFill>
                          <a:effectLst/>
                          <a:latin typeface="Calibri"/>
                        </a:rPr>
                        <a:t>Bienes o Servicios por  Adquirir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r>
              <a:tr h="235744">
                <a:tc>
                  <a:txBody>
                    <a:bodyPr/>
                    <a:lstStyle/>
                    <a:p>
                      <a:pPr algn="ctr" fontAlgn="ctr"/>
                      <a:r>
                        <a:rPr lang="es-MX" sz="800" b="1" i="0" u="none" strike="noStrike">
                          <a:solidFill>
                            <a:srgbClr val="000000"/>
                          </a:solidFill>
                          <a:effectLst/>
                          <a:latin typeface="Calibri"/>
                        </a:rPr>
                        <a:t>Cantidad artículo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a:solidFill>
                            <a:srgbClr val="000000"/>
                          </a:solidFill>
                          <a:effectLst/>
                          <a:latin typeface="Calibri"/>
                        </a:rPr>
                        <a:t>Costo Unitario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a:solidFill>
                            <a:srgbClr val="000000"/>
                          </a:solidFill>
                          <a:effectLst/>
                          <a:latin typeface="Calibri"/>
                        </a:rPr>
                        <a:t>Costo Total</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a:solidFill>
                            <a:srgbClr val="000000"/>
                          </a:solidFill>
                          <a:effectLst/>
                          <a:latin typeface="Calibri"/>
                        </a:rPr>
                        <a:t>Cantidad artículo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Costo Unitario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a:solidFill>
                            <a:srgbClr val="000000"/>
                          </a:solidFill>
                          <a:effectLst/>
                          <a:latin typeface="Calibri"/>
                        </a:rPr>
                        <a:t>Costo Total</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Cantidad faltantes por </a:t>
                      </a:r>
                      <a:r>
                        <a:rPr lang="es-MX" sz="800" b="1" i="0" u="none" strike="noStrike" dirty="0" smtClean="0">
                          <a:solidFill>
                            <a:srgbClr val="000000"/>
                          </a:solidFill>
                          <a:effectLst/>
                          <a:latin typeface="Calibri"/>
                        </a:rPr>
                        <a:t>adquirir</a:t>
                      </a:r>
                      <a:endParaRPr lang="es-MX" sz="800" b="1"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Monto faltante por comprobar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8" name="7 Tabla"/>
          <p:cNvGraphicFramePr>
            <a:graphicFrameLocks noGrp="1"/>
          </p:cNvGraphicFramePr>
          <p:nvPr>
            <p:extLst/>
          </p:nvPr>
        </p:nvGraphicFramePr>
        <p:xfrm>
          <a:off x="2555776" y="4305574"/>
          <a:ext cx="3517900" cy="214313"/>
        </p:xfrm>
        <a:graphic>
          <a:graphicData uri="http://schemas.openxmlformats.org/drawingml/2006/table">
            <a:tbl>
              <a:tblPr/>
              <a:tblGrid>
                <a:gridCol w="1800200"/>
                <a:gridCol w="1717700"/>
              </a:tblGrid>
              <a:tr h="214313">
                <a:tc>
                  <a:txBody>
                    <a:bodyPr/>
                    <a:lstStyle/>
                    <a:p>
                      <a:pPr algn="ctr" fontAlgn="ctr"/>
                      <a:r>
                        <a:rPr lang="es-MX" sz="600" b="1" i="0" u="none" strike="noStrike" dirty="0" smtClean="0">
                          <a:solidFill>
                            <a:srgbClr val="000000"/>
                          </a:solidFill>
                          <a:effectLst/>
                          <a:latin typeface="Calibri"/>
                        </a:rPr>
                        <a:t>Información apoyo</a:t>
                      </a:r>
                      <a:endParaRPr lang="es-MX" sz="600" b="1"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600" b="1" i="0" u="none" strike="noStrike" dirty="0" smtClean="0">
                          <a:solidFill>
                            <a:srgbClr val="000000"/>
                          </a:solidFill>
                          <a:effectLst/>
                          <a:latin typeface="Calibri"/>
                        </a:rPr>
                        <a:t>Requerimientos SEP</a:t>
                      </a:r>
                      <a:endParaRPr lang="es-MX" sz="600" b="1"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9" name="8 Rectángulo"/>
          <p:cNvSpPr/>
          <p:nvPr/>
        </p:nvSpPr>
        <p:spPr>
          <a:xfrm>
            <a:off x="2321709" y="443515"/>
            <a:ext cx="4572000" cy="646331"/>
          </a:xfrm>
          <a:prstGeom prst="rect">
            <a:avLst/>
          </a:prstGeom>
        </p:spPr>
        <p:txBody>
          <a:bodyPr>
            <a:spAutoFit/>
          </a:bodyPr>
          <a:lstStyle/>
          <a:p>
            <a:pPr algn="ctr"/>
            <a:r>
              <a:rPr lang="es-MX" sz="1200" b="1" dirty="0" smtClean="0"/>
              <a:t>INFORME FINANCIERO DETALLADO FADOEES</a:t>
            </a:r>
            <a:r>
              <a:rPr lang="es-MX" sz="1200" b="1" dirty="0"/>
              <a:t/>
            </a:r>
            <a:br>
              <a:rPr lang="es-MX" sz="1200" b="1" dirty="0"/>
            </a:br>
            <a:r>
              <a:rPr lang="es-MX" sz="1200" b="1" dirty="0"/>
              <a:t>(Ejercicio Fiscal </a:t>
            </a:r>
            <a:r>
              <a:rPr lang="es-MX" sz="1200" b="1" dirty="0" smtClean="0"/>
              <a:t>2011, 2012 y 2013)</a:t>
            </a:r>
          </a:p>
          <a:p>
            <a:pPr algn="ctr"/>
            <a:r>
              <a:rPr lang="es-MX" sz="1200" b="1" dirty="0" err="1" smtClean="0"/>
              <a:t>ProExOEES</a:t>
            </a:r>
            <a:r>
              <a:rPr lang="es-MX" sz="1200" b="1" dirty="0" smtClean="0"/>
              <a:t> 2014</a:t>
            </a:r>
            <a:endParaRPr lang="es-MX" sz="1200" b="1" dirty="0"/>
          </a:p>
        </p:txBody>
      </p:sp>
      <p:sp>
        <p:nvSpPr>
          <p:cNvPr id="10" name="9 Flecha doblada"/>
          <p:cNvSpPr/>
          <p:nvPr/>
        </p:nvSpPr>
        <p:spPr>
          <a:xfrm rot="16200000">
            <a:off x="3805841" y="2054315"/>
            <a:ext cx="918102" cy="614217"/>
          </a:xfrm>
          <a:prstGeom prst="bentArrow">
            <a:avLst/>
          </a:prstGeom>
          <a:solidFill>
            <a:schemeClr val="accent5">
              <a:lumMod val="75000"/>
            </a:schemeClr>
          </a:solidFill>
          <a:ln>
            <a:noFill/>
          </a:ln>
          <a:effectLst>
            <a:outerShdw blurRad="88900" dist="1016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10 CuadroTexto"/>
          <p:cNvSpPr txBox="1"/>
          <p:nvPr/>
        </p:nvSpPr>
        <p:spPr>
          <a:xfrm>
            <a:off x="4549478" y="2041874"/>
            <a:ext cx="4259115" cy="1569660"/>
          </a:xfrm>
          <a:prstGeom prst="rect">
            <a:avLst/>
          </a:prstGeom>
          <a:solidFill>
            <a:srgbClr val="FFFFCC"/>
          </a:solidFill>
          <a:effectLst>
            <a:outerShdw blurRad="165100" dist="114300" dir="3600000" sx="102000" sy="102000" algn="tl" rotWithShape="0">
              <a:prstClr val="black">
                <a:alpha val="40000"/>
              </a:prstClr>
            </a:outerShdw>
          </a:effectLst>
        </p:spPr>
        <p:txBody>
          <a:bodyPr wrap="none" rtlCol="0">
            <a:spAutoFit/>
          </a:bodyPr>
          <a:lstStyle/>
          <a:p>
            <a:pPr marL="342900" indent="-342900">
              <a:buAutoNum type="arabicPeriod"/>
            </a:pPr>
            <a:r>
              <a:rPr lang="es-MX" sz="1600" b="1" dirty="0" smtClean="0"/>
              <a:t>Equipamiento</a:t>
            </a:r>
          </a:p>
          <a:p>
            <a:pPr marL="342900" indent="-342900">
              <a:buAutoNum type="arabicPeriod"/>
            </a:pPr>
            <a:r>
              <a:rPr lang="es-MX" sz="1600" b="1" dirty="0" smtClean="0"/>
              <a:t>Infraestructura académica (bienes muebles)</a:t>
            </a:r>
          </a:p>
          <a:p>
            <a:pPr marL="342900" indent="-342900">
              <a:buAutoNum type="arabicPeriod"/>
            </a:pPr>
            <a:r>
              <a:rPr lang="es-MX" sz="1600" b="1" dirty="0" smtClean="0"/>
              <a:t>Servicios</a:t>
            </a:r>
          </a:p>
          <a:p>
            <a:pPr marL="342900" indent="-342900">
              <a:buAutoNum type="arabicPeriod"/>
            </a:pPr>
            <a:r>
              <a:rPr lang="es-MX" sz="1600" b="1" dirty="0" smtClean="0"/>
              <a:t>Materiales</a:t>
            </a:r>
          </a:p>
          <a:p>
            <a:pPr marL="342900" indent="-342900">
              <a:buAutoNum type="arabicPeriod"/>
            </a:pPr>
            <a:r>
              <a:rPr lang="es-MX" sz="1600" b="1" dirty="0" smtClean="0"/>
              <a:t>Construcción</a:t>
            </a:r>
          </a:p>
          <a:p>
            <a:pPr marL="342900" indent="-342900">
              <a:buAutoNum type="arabicPeriod"/>
            </a:pPr>
            <a:r>
              <a:rPr lang="es-MX" sz="1600" b="1" dirty="0" smtClean="0"/>
              <a:t>Acervo</a:t>
            </a:r>
          </a:p>
        </p:txBody>
      </p:sp>
      <p:sp>
        <p:nvSpPr>
          <p:cNvPr id="12" name="11 CuadroTexto"/>
          <p:cNvSpPr txBox="1"/>
          <p:nvPr/>
        </p:nvSpPr>
        <p:spPr>
          <a:xfrm>
            <a:off x="717008" y="2169834"/>
            <a:ext cx="2592288"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s-MX" dirty="0" smtClean="0"/>
              <a:t>Se requiere coincidencia de lo ejercido con lo reprogramado ante la SEP</a:t>
            </a:r>
            <a:endParaRPr lang="es-MX" dirty="0"/>
          </a:p>
        </p:txBody>
      </p:sp>
      <p:sp>
        <p:nvSpPr>
          <p:cNvPr id="14" name="13 Rectángulo"/>
          <p:cNvSpPr/>
          <p:nvPr/>
        </p:nvSpPr>
        <p:spPr>
          <a:xfrm>
            <a:off x="5652120" y="51470"/>
            <a:ext cx="3331105" cy="369332"/>
          </a:xfrm>
          <a:prstGeom prst="rect">
            <a:avLst/>
          </a:prstGeom>
        </p:spPr>
        <p:txBody>
          <a:bodyPr wrap="none">
            <a:spAutoFit/>
          </a:bodyPr>
          <a:lstStyle/>
          <a:p>
            <a:pPr algn="just">
              <a:buClr>
                <a:srgbClr val="E0762B"/>
              </a:buClr>
            </a:pPr>
            <a:r>
              <a:rPr lang="es-MX" b="1" i="1" cap="small" dirty="0" smtClean="0">
                <a:solidFill>
                  <a:schemeClr val="tx2">
                    <a:lumMod val="75000"/>
                  </a:schemeClr>
                </a:solidFill>
                <a:latin typeface="Calibri" pitchFamily="34" charset="0"/>
              </a:rPr>
              <a:t>Fondos federales extraordinarios</a:t>
            </a:r>
            <a:endParaRPr lang="es-MX" b="1" i="1" cap="small" dirty="0">
              <a:solidFill>
                <a:schemeClr val="tx2">
                  <a:lumMod val="75000"/>
                </a:schemeClr>
              </a:solidFill>
              <a:latin typeface="Calibri" pitchFamily="34" charset="0"/>
            </a:endParaRPr>
          </a:p>
        </p:txBody>
      </p:sp>
    </p:spTree>
    <p:extLst>
      <p:ext uri="{BB962C8B-B14F-4D97-AF65-F5344CB8AC3E}">
        <p14:creationId xmlns:p14="http://schemas.microsoft.com/office/powerpoint/2010/main" val="2160703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2528" y="1762997"/>
            <a:ext cx="6858000" cy="1790700"/>
          </a:xfrm>
        </p:spPr>
        <p:txBody>
          <a:bodyPr>
            <a:noAutofit/>
          </a:bodyPr>
          <a:lstStyle/>
          <a:p>
            <a:r>
              <a:rPr lang="es-MX" sz="3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PARTICIPACIÓN DE LA </a:t>
            </a:r>
            <a:r>
              <a:rPr lang="es-MX" sz="30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es-MX" sz="30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s-MX" sz="30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DIRECCIÓN DE FINANZAS</a:t>
            </a:r>
            <a:r>
              <a:rPr lang="es-MX" sz="3300" b="1" dirty="0">
                <a:effectLst>
                  <a:outerShdw blurRad="38100" dist="38100" dir="2700000" algn="tl">
                    <a:srgbClr val="000000">
                      <a:alpha val="43137"/>
                    </a:srgbClr>
                  </a:outerShdw>
                </a:effectLst>
              </a:rPr>
              <a:t/>
            </a:r>
            <a:br>
              <a:rPr lang="es-MX" sz="3300" b="1" dirty="0">
                <a:effectLst>
                  <a:outerShdw blurRad="38100" dist="38100" dir="2700000" algn="tl">
                    <a:srgbClr val="000000">
                      <a:alpha val="43137"/>
                    </a:srgbClr>
                  </a:outerShdw>
                </a:effectLst>
              </a:rPr>
            </a:br>
            <a:endParaRPr lang="es-MX" sz="3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4079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p:nvPr/>
        </p:nvSpPr>
        <p:spPr>
          <a:xfrm>
            <a:off x="350378" y="843558"/>
            <a:ext cx="8528702" cy="3816424"/>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es-MX" b="0" i="0" u="none" strike="noStrike" kern="0" cap="none" spc="0" baseline="0" dirty="0" smtClean="0">
                <a:uFillTx/>
                <a:latin typeface="+mj-lt"/>
                <a:ea typeface=""/>
                <a:cs typeface=""/>
              </a:rPr>
              <a:t>La dispersión de recursos a la Red</a:t>
            </a:r>
            <a:r>
              <a:rPr lang="es-MX" b="0" i="0" u="none" strike="noStrike" kern="0" cap="none" spc="0" dirty="0" smtClean="0">
                <a:uFillTx/>
                <a:latin typeface="+mj-lt"/>
                <a:ea typeface=""/>
                <a:cs typeface=""/>
              </a:rPr>
              <a:t> Universitaria se realizará a más tardar el </a:t>
            </a:r>
            <a:r>
              <a:rPr lang="es-MX" b="1" i="0" u="sng" strike="noStrike" kern="0" cap="none" spc="0" dirty="0" smtClean="0">
                <a:uFillTx/>
                <a:latin typeface="+mj-lt"/>
                <a:ea typeface=""/>
                <a:cs typeface=""/>
              </a:rPr>
              <a:t>último día hábil del mes de noviembre</a:t>
            </a:r>
            <a:r>
              <a:rPr lang="es-MX" b="0" i="0" u="none" strike="noStrike" kern="0" cap="none" spc="0" dirty="0" smtClean="0">
                <a:uFillTx/>
                <a:latin typeface="+mj-lt"/>
                <a:ea typeface=""/>
                <a:cs typeface=""/>
              </a:rPr>
              <a:t>, previo registro y programación de las solicitudes a más tardar el día 21 de noviembre</a:t>
            </a:r>
            <a:r>
              <a:rPr lang="es-MX" b="0" i="0" u="none" strike="noStrike" kern="0" cap="none" spc="0" baseline="0" dirty="0" smtClean="0">
                <a:uFillTx/>
                <a:latin typeface="+mj-lt"/>
                <a:ea typeface=""/>
                <a:cs typeface=""/>
              </a:rPr>
              <a:t>, a fin de determinar el cierre presupuestal y financiero 2014. </a:t>
            </a: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kern="0" dirty="0">
              <a:latin typeface="+mj-lt"/>
              <a:ea typeface=""/>
              <a:cs typeface=""/>
            </a:endParaRPr>
          </a:p>
          <a:p>
            <a:pPr algn="just">
              <a:spcBef>
                <a:spcPts val="900"/>
              </a:spcBef>
              <a:defRPr sz="1800" b="0" i="0" u="none" strike="noStrike" kern="0" cap="none" spc="0" baseline="0">
                <a:solidFill>
                  <a:srgbClr val="000000"/>
                </a:solidFill>
                <a:uFillTx/>
              </a:defRPr>
            </a:pPr>
            <a:r>
              <a:rPr lang="es-MX" kern="0" dirty="0" smtClean="0">
                <a:solidFill>
                  <a:srgbClr val="000000"/>
                </a:solidFill>
              </a:rPr>
              <a:t>Aquellos </a:t>
            </a:r>
            <a:r>
              <a:rPr lang="es-MX" kern="0" dirty="0">
                <a:solidFill>
                  <a:srgbClr val="000000"/>
                </a:solidFill>
              </a:rPr>
              <a:t>compromisos que se generen posterior a la fecha aplicable al párrafo anterior, deberán ser </a:t>
            </a:r>
            <a:r>
              <a:rPr lang="es-MX" kern="0" dirty="0" smtClean="0">
                <a:solidFill>
                  <a:srgbClr val="000000"/>
                </a:solidFill>
              </a:rPr>
              <a:t>registrados </a:t>
            </a:r>
            <a:r>
              <a:rPr lang="es-MX" kern="0" dirty="0">
                <a:solidFill>
                  <a:srgbClr val="000000"/>
                </a:solidFill>
              </a:rPr>
              <a:t>en el sistema </a:t>
            </a:r>
            <a:r>
              <a:rPr lang="es-MX" kern="0" dirty="0" smtClean="0">
                <a:solidFill>
                  <a:srgbClr val="000000"/>
                </a:solidFill>
              </a:rPr>
              <a:t>AFIN, hasta el momento contable del egreso “Devengado”, a </a:t>
            </a:r>
            <a:r>
              <a:rPr lang="es-MX" kern="0" dirty="0">
                <a:solidFill>
                  <a:srgbClr val="000000"/>
                </a:solidFill>
              </a:rPr>
              <a:t>más tardar el 31 de diciembre, de manera que permitan ser identificados y validados como Adeudos de Ejercicios Fiscales Anteriores (ADEFAS</a:t>
            </a:r>
            <a:r>
              <a:rPr lang="es-MX" kern="0" dirty="0" smtClean="0">
                <a:solidFill>
                  <a:srgbClr val="000000"/>
                </a:solidFill>
              </a:rPr>
              <a:t>).</a:t>
            </a:r>
          </a:p>
          <a:p>
            <a:pPr algn="just">
              <a:spcBef>
                <a:spcPts val="900"/>
              </a:spcBef>
              <a:defRPr sz="1800" b="0" i="0" u="none" strike="noStrike" kern="0" cap="none" spc="0" baseline="0">
                <a:solidFill>
                  <a:srgbClr val="000000"/>
                </a:solidFill>
                <a:uFillTx/>
              </a:defRPr>
            </a:pPr>
            <a:endParaRPr lang="es-MX" kern="0" dirty="0" smtClean="0">
              <a:solidFill>
                <a:srgbClr val="000000"/>
              </a:solidFill>
            </a:endParaRPr>
          </a:p>
          <a:p>
            <a:pPr algn="just">
              <a:spcBef>
                <a:spcPts val="900"/>
              </a:spcBef>
              <a:defRPr sz="1800" b="0" i="0" u="none" strike="noStrike" kern="0" cap="none" spc="0" baseline="0">
                <a:solidFill>
                  <a:srgbClr val="000000"/>
                </a:solidFill>
                <a:uFillTx/>
              </a:defRPr>
            </a:pPr>
            <a:r>
              <a:rPr lang="es-MX" kern="0" dirty="0">
                <a:solidFill>
                  <a:srgbClr val="000000"/>
                </a:solidFill>
              </a:rPr>
              <a:t>Para la liquidación de las cuentas por pagar con carácter de ADEFAS, las dependencias deberán programarlas a más tardar el 07 de enero de 2015</a:t>
            </a:r>
            <a:r>
              <a:rPr lang="es-MX" kern="0" dirty="0" smtClean="0">
                <a:solidFill>
                  <a:srgbClr val="000000"/>
                </a:solidFill>
              </a:rPr>
              <a:t>.</a:t>
            </a:r>
            <a:endParaRPr lang="es-MX" kern="0" dirty="0">
              <a:solidFill>
                <a:srgbClr val="000000"/>
              </a:solidFill>
            </a:endParaRP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0" i="0" u="none" strike="noStrike" kern="0" cap="none" spc="0" baseline="0" dirty="0" smtClean="0">
              <a:uFillTx/>
              <a:latin typeface="+mj-lt"/>
              <a:ea typeface=""/>
              <a:cs typeface=""/>
            </a:endParaRP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0" i="0" u="none" strike="noStrike" kern="0" cap="none" spc="0" baseline="0" dirty="0">
              <a:uFillTx/>
              <a:latin typeface="+mj-lt"/>
              <a:ea typeface=""/>
              <a:cs typeface=""/>
            </a:endParaRP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0" i="0" u="none" strike="noStrike" kern="0" cap="none" spc="0" baseline="0" dirty="0">
              <a:solidFill>
                <a:srgbClr val="7F7F7F"/>
              </a:solidFill>
              <a:uFillTx/>
              <a:latin typeface="+mj-lt"/>
              <a:ea typeface=""/>
              <a:cs typeface=""/>
            </a:endParaRP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1" i="0" u="none" strike="noStrike" kern="0" cap="none" spc="0" baseline="0" dirty="0">
              <a:solidFill>
                <a:srgbClr val="7F7F7F"/>
              </a:solidFill>
              <a:uFillTx/>
              <a:latin typeface="+mj-lt"/>
              <a:ea typeface=""/>
              <a:cs typeface=""/>
            </a:endParaRPr>
          </a:p>
        </p:txBody>
      </p:sp>
      <p:sp>
        <p:nvSpPr>
          <p:cNvPr id="3" name="Título 1"/>
          <p:cNvSpPr>
            <a:spLocks noGrp="1"/>
          </p:cNvSpPr>
          <p:nvPr>
            <p:ph type="title"/>
          </p:nvPr>
        </p:nvSpPr>
        <p:spPr>
          <a:xfrm>
            <a:off x="1158489" y="132841"/>
            <a:ext cx="7886700" cy="341453"/>
          </a:xfrm>
        </p:spPr>
        <p:txBody>
          <a:bodyPr>
            <a:noAutofit/>
          </a:bodyPr>
          <a:lstStyle/>
          <a:p>
            <a:pPr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Fecha límite para la dispersión de recursos a la Red Universitaria</a:t>
            </a:r>
          </a:p>
        </p:txBody>
      </p:sp>
    </p:spTree>
    <p:extLst>
      <p:ext uri="{BB962C8B-B14F-4D97-AF65-F5344CB8AC3E}">
        <p14:creationId xmlns:p14="http://schemas.microsoft.com/office/powerpoint/2010/main" val="201176231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p:nvPr/>
        </p:nvSpPr>
        <p:spPr>
          <a:xfrm>
            <a:off x="350378" y="915566"/>
            <a:ext cx="8528702" cy="2592288"/>
          </a:xfrm>
          <a:prstGeom prst="rect">
            <a:avLst/>
          </a:prstGeom>
          <a:noFill/>
          <a:ln>
            <a:noFill/>
          </a:ln>
        </p:spPr>
        <p:txBody>
          <a:bodyPr vert="horz" wrap="square" lIns="91440" tIns="45720" rIns="91440" bIns="45720" anchor="t" anchorCtr="0" compatLnSpc="1"/>
          <a:lstStyle/>
          <a:p>
            <a:pPr algn="just"/>
            <a:endParaRPr lang="es-MX" kern="0" dirty="0" smtClean="0">
              <a:solidFill>
                <a:srgbClr val="000000"/>
              </a:solidFill>
            </a:endParaRPr>
          </a:p>
          <a:p>
            <a:pPr lvl="0" algn="just"/>
            <a:r>
              <a:rPr lang="es-MX" kern="0" dirty="0" smtClean="0">
                <a:latin typeface="+mj-lt"/>
              </a:rPr>
              <a:t>Provisión </a:t>
            </a:r>
            <a:r>
              <a:rPr lang="es-MX" kern="0" dirty="0">
                <a:latin typeface="+mj-lt"/>
              </a:rPr>
              <a:t>del pago de servicios (telefonía, luz, internet, </a:t>
            </a:r>
            <a:r>
              <a:rPr lang="es-MX" kern="0" dirty="0" err="1">
                <a:latin typeface="+mj-lt"/>
              </a:rPr>
              <a:t>etc</a:t>
            </a:r>
            <a:r>
              <a:rPr lang="es-MX" kern="0" dirty="0">
                <a:latin typeface="+mj-lt"/>
              </a:rPr>
              <a:t>), para los meses de noviembre y diciembre se realizará mediante la solicitud tipo vale.</a:t>
            </a: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0" i="0" u="none" strike="noStrike" kern="0" cap="none" spc="0" baseline="0" dirty="0">
              <a:uFillTx/>
              <a:latin typeface="+mj-lt"/>
              <a:ea typeface=""/>
              <a:cs typeface=""/>
            </a:endParaRPr>
          </a:p>
          <a:p>
            <a:pPr algn="just">
              <a:spcBef>
                <a:spcPts val="900"/>
              </a:spcBef>
              <a:defRPr sz="1800" b="0" i="0" u="none" strike="noStrike" kern="0" cap="none" spc="0" baseline="0">
                <a:solidFill>
                  <a:srgbClr val="000000"/>
                </a:solidFill>
                <a:uFillTx/>
              </a:defRPr>
            </a:pPr>
            <a:r>
              <a:rPr lang="es-MX" dirty="0">
                <a:ea typeface="Kozuka Gothic Pro M" pitchFamily="34" charset="-128"/>
              </a:rPr>
              <a:t>La conciliación de los ingresos-egresos se refiere a la verificación de los movimientos registrados que derivan en las afectaciones presupuestales y financieras de los meses de enero a diciembre, se realizará de acuerdo al calendario que posteriormente se les hará llegar, el periodo para su realización será del 08 al 15 de enero de 2015.</a:t>
            </a: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0" i="0" u="none" strike="noStrike" kern="0" cap="none" spc="0" baseline="0" dirty="0">
              <a:solidFill>
                <a:srgbClr val="7F7F7F"/>
              </a:solidFill>
              <a:uFillTx/>
              <a:latin typeface="+mj-lt"/>
              <a:ea typeface=""/>
              <a:cs typeface=""/>
            </a:endParaRP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1" i="0" u="none" strike="noStrike" kern="0" cap="none" spc="0" baseline="0" dirty="0">
              <a:solidFill>
                <a:srgbClr val="7F7F7F"/>
              </a:solidFill>
              <a:uFillTx/>
              <a:latin typeface="+mj-lt"/>
              <a:ea typeface=""/>
              <a:cs typeface=""/>
            </a:endParaRPr>
          </a:p>
        </p:txBody>
      </p:sp>
      <p:sp>
        <p:nvSpPr>
          <p:cNvPr id="3" name="Título 1"/>
          <p:cNvSpPr>
            <a:spLocks noGrp="1"/>
          </p:cNvSpPr>
          <p:nvPr>
            <p:ph type="title"/>
          </p:nvPr>
        </p:nvSpPr>
        <p:spPr>
          <a:xfrm>
            <a:off x="1158489" y="132841"/>
            <a:ext cx="7886700" cy="341453"/>
          </a:xfrm>
        </p:spPr>
        <p:txBody>
          <a:bodyPr>
            <a:noAutofit/>
          </a:bodyPr>
          <a:lstStyle/>
          <a:p>
            <a:pPr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Fecha límite para la dispersión de recursos a la Red Universitaria</a:t>
            </a:r>
          </a:p>
        </p:txBody>
      </p:sp>
    </p:spTree>
    <p:extLst>
      <p:ext uri="{BB962C8B-B14F-4D97-AF65-F5344CB8AC3E}">
        <p14:creationId xmlns:p14="http://schemas.microsoft.com/office/powerpoint/2010/main" val="329314632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1419622"/>
            <a:ext cx="7737616" cy="275431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El pago de los contratos laborales y civiles, así como de incidencias (horas extras, prima dominical, </a:t>
            </a:r>
            <a:r>
              <a:rPr lang="es-MX" sz="2400" b="0" i="0" u="none" strike="noStrike" kern="0" cap="none" spc="0" baseline="0" dirty="0" smtClean="0">
                <a:uFillTx/>
                <a:latin typeface="+mj-lt"/>
                <a:ea typeface=""/>
                <a:cs typeface=""/>
              </a:rPr>
              <a:t>etc.), </a:t>
            </a:r>
            <a:r>
              <a:rPr lang="es-MX" sz="2400" b="0" i="0" u="none" strike="noStrike" kern="0" cap="none" spc="0" baseline="0" dirty="0">
                <a:uFillTx/>
                <a:latin typeface="+mj-lt"/>
                <a:ea typeface=""/>
                <a:cs typeface=""/>
              </a:rPr>
              <a:t>estarán sujetos a la recaudación o financiamiento de los recursos que permitan cubrir los compromisos.</a:t>
            </a:r>
          </a:p>
        </p:txBody>
      </p:sp>
      <p:sp>
        <p:nvSpPr>
          <p:cNvPr id="4" name="Título 1"/>
          <p:cNvSpPr>
            <a:spLocks noGrp="1"/>
          </p:cNvSpPr>
          <p:nvPr>
            <p:ph type="title"/>
          </p:nvPr>
        </p:nvSpPr>
        <p:spPr>
          <a:xfrm>
            <a:off x="611560" y="107203"/>
            <a:ext cx="8433629" cy="617054"/>
          </a:xfrm>
        </p:spPr>
        <p:txBody>
          <a:bodyPr>
            <a:noAutofit/>
          </a:bodyPr>
          <a:lstStyle/>
          <a:p>
            <a:pPr lvl="0"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Aseguramiento de recursos financieros para el pago de obligaciones laborales y civiles </a:t>
            </a:r>
          </a:p>
        </p:txBody>
      </p:sp>
    </p:spTree>
    <p:extLst>
      <p:ext uri="{BB962C8B-B14F-4D97-AF65-F5344CB8AC3E}">
        <p14:creationId xmlns:p14="http://schemas.microsoft.com/office/powerpoint/2010/main" val="6058131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1131590"/>
            <a:ext cx="7737616" cy="275431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Deberán ser aplicados los anticipos a proveedores o contratistas que se hayan realizado con cargo al presupuesto </a:t>
            </a:r>
            <a:r>
              <a:rPr lang="es-MX" sz="2400" b="0" i="0" u="none" strike="noStrike" kern="0" cap="none" spc="0" baseline="0" dirty="0" smtClean="0">
                <a:uFillTx/>
                <a:latin typeface="+mj-lt"/>
                <a:ea typeface=""/>
                <a:cs typeface=""/>
              </a:rPr>
              <a:t>2014, es decir, se hubiese</a:t>
            </a:r>
            <a:r>
              <a:rPr lang="es-MX" sz="2400" kern="0" dirty="0" smtClean="0">
                <a:latin typeface="+mj-lt"/>
                <a:ea typeface=""/>
                <a:cs typeface=""/>
              </a:rPr>
              <a:t>n devengado (recibido los bienes)</a:t>
            </a:r>
            <a:r>
              <a:rPr lang="es-MX" sz="2400" b="0" i="0" u="none" strike="noStrike" kern="0" cap="none" spc="0" baseline="0" dirty="0" smtClean="0">
                <a:uFillTx/>
                <a:latin typeface="+mj-lt"/>
                <a:ea typeface=""/>
                <a:cs typeface=""/>
              </a:rPr>
              <a:t>.</a:t>
            </a: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Registrar en el sistema  a más tardar el </a:t>
            </a:r>
            <a:r>
              <a:rPr lang="es-MX" sz="2400" b="0" i="0" u="none" strike="noStrike" kern="0" cap="none" spc="0" baseline="0" dirty="0" smtClean="0">
                <a:uFillTx/>
                <a:latin typeface="+mj-lt"/>
                <a:ea typeface=""/>
                <a:cs typeface=""/>
              </a:rPr>
              <a:t>31 </a:t>
            </a:r>
            <a:r>
              <a:rPr lang="es-MX" sz="2400" b="0" i="0" u="none" strike="noStrike" kern="0" cap="none" spc="0" baseline="0" dirty="0">
                <a:uFillTx/>
                <a:latin typeface="+mj-lt"/>
                <a:ea typeface=""/>
                <a:cs typeface=""/>
              </a:rPr>
              <a:t>de diciembre las comprobaciones de los vales pagados con cargo al presupuesto </a:t>
            </a:r>
            <a:r>
              <a:rPr lang="es-MX" sz="2400" b="0" i="0" u="none" strike="noStrike" kern="0" cap="none" spc="0" baseline="0" dirty="0" smtClean="0">
                <a:uFillTx/>
                <a:latin typeface="+mj-lt"/>
                <a:ea typeface=""/>
                <a:cs typeface=""/>
              </a:rPr>
              <a:t>2014.</a:t>
            </a: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 </a:t>
            </a:r>
          </a:p>
        </p:txBody>
      </p:sp>
      <p:sp>
        <p:nvSpPr>
          <p:cNvPr id="4" name="Título 1"/>
          <p:cNvSpPr>
            <a:spLocks noGrp="1"/>
          </p:cNvSpPr>
          <p:nvPr>
            <p:ph type="title"/>
          </p:nvPr>
        </p:nvSpPr>
        <p:spPr>
          <a:xfrm>
            <a:off x="1158489" y="107202"/>
            <a:ext cx="7886700" cy="520339"/>
          </a:xfrm>
        </p:spPr>
        <p:txBody>
          <a:bodyPr>
            <a:normAutofit/>
          </a:bodyPr>
          <a:lstStyle/>
          <a:p>
            <a:pPr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Comprobación de recursos ejercicio </a:t>
            </a:r>
            <a:r>
              <a:rPr lang="es-MX" sz="1800"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2014 </a:t>
            </a: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y anteriores</a:t>
            </a:r>
          </a:p>
        </p:txBody>
      </p:sp>
    </p:spTree>
    <p:extLst>
      <p:ext uri="{BB962C8B-B14F-4D97-AF65-F5344CB8AC3E}">
        <p14:creationId xmlns:p14="http://schemas.microsoft.com/office/powerpoint/2010/main" val="334575010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901955"/>
            <a:ext cx="7737616" cy="313235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Todas las solicitudes de recursos del ejercicio </a:t>
            </a:r>
            <a:r>
              <a:rPr lang="es-MX" sz="2200" b="0" i="0" u="none" strike="noStrike" kern="0" cap="none" spc="0" baseline="0" dirty="0" smtClean="0">
                <a:uFillTx/>
                <a:latin typeface="+mj-lt"/>
                <a:ea typeface=""/>
                <a:cs typeface=""/>
              </a:rPr>
              <a:t>2014 </a:t>
            </a:r>
            <a:r>
              <a:rPr lang="es-MX" sz="2200" b="0" i="0" u="none" strike="noStrike" kern="0" cap="none" spc="0" baseline="0" dirty="0">
                <a:uFillTx/>
                <a:latin typeface="+mj-lt"/>
                <a:ea typeface=""/>
                <a:cs typeface=""/>
              </a:rPr>
              <a:t>de los tipos compra, reposición, recibo y  parcial, que hayan sido transferidos los recursos por la Unidad de Egresos  deberán quedar registradas en sistema hasta el </a:t>
            </a:r>
            <a:r>
              <a:rPr lang="es-MX" sz="2200" b="0" i="0" u="none" strike="noStrike" kern="0" cap="none" spc="0" baseline="0" dirty="0" smtClean="0">
                <a:uFillTx/>
                <a:latin typeface="+mj-lt"/>
                <a:ea typeface=""/>
                <a:cs typeface=""/>
              </a:rPr>
              <a:t>momento </a:t>
            </a:r>
            <a:r>
              <a:rPr lang="es-MX" sz="2200" b="0" i="0" u="none" strike="noStrike" kern="0" cap="none" spc="0" baseline="0" dirty="0">
                <a:uFillTx/>
                <a:latin typeface="+mj-lt"/>
                <a:ea typeface=""/>
                <a:cs typeface=""/>
              </a:rPr>
              <a:t>contable del egreso del pagado a más tardar el </a:t>
            </a:r>
            <a:r>
              <a:rPr lang="es-MX" sz="2200" kern="0" dirty="0" smtClean="0">
                <a:latin typeface="+mj-lt"/>
                <a:ea typeface=""/>
                <a:cs typeface=""/>
              </a:rPr>
              <a:t>31</a:t>
            </a:r>
            <a:r>
              <a:rPr lang="es-MX" sz="2200" b="0" i="0" u="none" strike="noStrike" kern="0" cap="none" spc="0" baseline="0" dirty="0" smtClean="0">
                <a:uFillTx/>
                <a:latin typeface="+mj-lt"/>
                <a:ea typeface=""/>
                <a:cs typeface=""/>
              </a:rPr>
              <a:t> </a:t>
            </a:r>
            <a:r>
              <a:rPr lang="es-MX" sz="2200" b="0" i="0" u="none" strike="noStrike" kern="0" cap="none" spc="0" baseline="0" dirty="0">
                <a:uFillTx/>
                <a:latin typeface="+mj-lt"/>
                <a:ea typeface=""/>
                <a:cs typeface=""/>
              </a:rPr>
              <a:t>de diciembre de </a:t>
            </a:r>
            <a:r>
              <a:rPr lang="es-MX" sz="2200" b="0" i="0" u="none" strike="noStrike" kern="0" cap="none" spc="0" baseline="0" dirty="0" smtClean="0">
                <a:uFillTx/>
                <a:latin typeface="+mj-lt"/>
                <a:ea typeface=""/>
                <a:cs typeface=""/>
              </a:rPr>
              <a:t>2014.</a:t>
            </a:r>
            <a:endParaRPr lang="es-MX" sz="22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Enviar los documentos originales de las comprobaciones financieras de los recursos ejercidos a más tardar el 15 de enero de </a:t>
            </a:r>
            <a:r>
              <a:rPr lang="es-MX" sz="2200" b="0" i="0" u="none" strike="noStrike" kern="0" cap="none" spc="0" baseline="0" dirty="0" smtClean="0">
                <a:uFillTx/>
                <a:latin typeface="+mj-lt"/>
                <a:ea typeface=""/>
                <a:cs typeface=""/>
              </a:rPr>
              <a:t>2015 </a:t>
            </a:r>
            <a:r>
              <a:rPr lang="es-MX" sz="2200" b="0" i="0" u="none" strike="noStrike" kern="0" cap="none" spc="0" baseline="0" dirty="0">
                <a:uFillTx/>
                <a:latin typeface="+mj-lt"/>
                <a:ea typeface=""/>
                <a:cs typeface=""/>
              </a:rPr>
              <a:t>de los ejercicios </a:t>
            </a:r>
            <a:r>
              <a:rPr lang="es-MX" sz="2200" b="0" i="0" u="none" strike="noStrike" kern="0" cap="none" spc="0" baseline="0" dirty="0" smtClean="0">
                <a:uFillTx/>
                <a:latin typeface="+mj-lt"/>
                <a:ea typeface=""/>
                <a:cs typeface=""/>
              </a:rPr>
              <a:t>2014 </a:t>
            </a:r>
            <a:r>
              <a:rPr lang="es-MX" sz="2200" b="0" i="0" u="none" strike="noStrike" kern="0" cap="none" spc="0" baseline="0" dirty="0">
                <a:uFillTx/>
                <a:latin typeface="+mj-lt"/>
                <a:ea typeface=""/>
                <a:cs typeface=""/>
              </a:rPr>
              <a:t>y anteriores que se encuentren pendientes de comprobar.</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 </a:t>
            </a:r>
          </a:p>
        </p:txBody>
      </p:sp>
      <p:sp>
        <p:nvSpPr>
          <p:cNvPr id="4" name="Título 1"/>
          <p:cNvSpPr>
            <a:spLocks noGrp="1"/>
          </p:cNvSpPr>
          <p:nvPr>
            <p:ph type="title"/>
          </p:nvPr>
        </p:nvSpPr>
        <p:spPr>
          <a:xfrm>
            <a:off x="1158489" y="107202"/>
            <a:ext cx="7886700" cy="520339"/>
          </a:xfrm>
        </p:spPr>
        <p:txBody>
          <a:bodyPr>
            <a:normAutofit/>
          </a:bodyPr>
          <a:lstStyle/>
          <a:p>
            <a:pPr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…Comprobación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de recursos ejercicio </a:t>
            </a: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2014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y anteriores</a:t>
            </a:r>
          </a:p>
        </p:txBody>
      </p:sp>
    </p:spTree>
    <p:extLst>
      <p:ext uri="{BB962C8B-B14F-4D97-AF65-F5344CB8AC3E}">
        <p14:creationId xmlns:p14="http://schemas.microsoft.com/office/powerpoint/2010/main" val="72512052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75252" y="195487"/>
            <a:ext cx="7413172" cy="1015663"/>
          </a:xfrm>
          <a:prstGeom prst="rect">
            <a:avLst/>
          </a:prstGeom>
        </p:spPr>
        <p:txBody>
          <a:bodyPr wrap="square">
            <a:spAutoFit/>
          </a:bodyPr>
          <a:lstStyle/>
          <a:p>
            <a:pPr algn="ctr"/>
            <a:r>
              <a:rPr lang="es-MX" sz="2000" b="1" dirty="0" smtClean="0"/>
              <a:t>Avance en el ejercicio del PIFI 2013 al 26 </a:t>
            </a:r>
            <a:r>
              <a:rPr lang="es-MX" sz="2000" b="1" dirty="0"/>
              <a:t>de </a:t>
            </a:r>
            <a:r>
              <a:rPr lang="es-MX" sz="2000" b="1" dirty="0" smtClean="0"/>
              <a:t>septiembre </a:t>
            </a:r>
            <a:r>
              <a:rPr lang="es-MX" sz="2000" b="1" dirty="0"/>
              <a:t>del </a:t>
            </a:r>
            <a:r>
              <a:rPr lang="es-MX" sz="2000" b="1" dirty="0" smtClean="0"/>
              <a:t>2014</a:t>
            </a:r>
          </a:p>
          <a:p>
            <a:pPr algn="ctr"/>
            <a:r>
              <a:rPr lang="es-MX" sz="2000" b="1" dirty="0" smtClean="0"/>
              <a:t>Proyectos </a:t>
            </a:r>
            <a:r>
              <a:rPr lang="es-MX" sz="2000" b="1" dirty="0" err="1" smtClean="0"/>
              <a:t>ProGES</a:t>
            </a:r>
            <a:endParaRPr lang="es-MX" sz="2000" b="1" dirty="0" smtClean="0"/>
          </a:p>
          <a:p>
            <a:pPr algn="ctr"/>
            <a:endParaRPr lang="es-MX" sz="2000" b="1" dirty="0"/>
          </a:p>
        </p:txBody>
      </p:sp>
      <p:cxnSp>
        <p:nvCxnSpPr>
          <p:cNvPr id="7" name="6 Conector recto"/>
          <p:cNvCxnSpPr/>
          <p:nvPr/>
        </p:nvCxnSpPr>
        <p:spPr>
          <a:xfrm>
            <a:off x="1091156" y="2625756"/>
            <a:ext cx="7632848" cy="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8535771" y="2515703"/>
            <a:ext cx="500725" cy="2201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b="1" dirty="0" smtClean="0"/>
              <a:t>50%</a:t>
            </a:r>
            <a:endParaRPr lang="es-MX" sz="1400" b="1" dirty="0"/>
          </a:p>
        </p:txBody>
      </p:sp>
      <p:graphicFrame>
        <p:nvGraphicFramePr>
          <p:cNvPr id="8" name="6 Gráfico"/>
          <p:cNvGraphicFramePr>
            <a:graphicFrameLocks/>
          </p:cNvGraphicFramePr>
          <p:nvPr>
            <p:extLst>
              <p:ext uri="{D42A27DB-BD31-4B8C-83A1-F6EECF244321}">
                <p14:modId xmlns:p14="http://schemas.microsoft.com/office/powerpoint/2010/main" val="4107648876"/>
              </p:ext>
            </p:extLst>
          </p:nvPr>
        </p:nvGraphicFramePr>
        <p:xfrm>
          <a:off x="683568" y="957233"/>
          <a:ext cx="7704856" cy="3612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0412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1057584"/>
            <a:ext cx="7737616" cy="3674406"/>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smtClean="0">
                <a:uFillTx/>
                <a:latin typeface="+mj-lt"/>
                <a:ea typeface=""/>
                <a:cs typeface=""/>
              </a:rPr>
              <a:t>Con relación a las</a:t>
            </a:r>
            <a:r>
              <a:rPr lang="es-MX" sz="2400" b="0" i="0" u="none" strike="noStrike" kern="0" cap="none" spc="0" dirty="0" smtClean="0">
                <a:uFillTx/>
                <a:latin typeface="+mj-lt"/>
                <a:ea typeface=""/>
                <a:cs typeface=""/>
              </a:rPr>
              <a:t> comprobaciones de los fondos PROMEP y </a:t>
            </a:r>
            <a:r>
              <a:rPr lang="es-MX" sz="2400" b="0" i="0" u="none" strike="noStrike" kern="0" cap="none" spc="0" dirty="0" err="1" smtClean="0">
                <a:uFillTx/>
                <a:latin typeface="+mj-lt"/>
                <a:ea typeface=""/>
                <a:cs typeface=""/>
              </a:rPr>
              <a:t>COECyTJAL</a:t>
            </a:r>
            <a:r>
              <a:rPr lang="es-MX" sz="2400" b="0" i="0" u="none" strike="noStrike" kern="0" cap="none" spc="0" dirty="0" smtClean="0">
                <a:uFillTx/>
                <a:latin typeface="+mj-lt"/>
                <a:ea typeface=""/>
                <a:cs typeface=""/>
              </a:rPr>
              <a:t>, éstas deberán ser entregadas a la Unidad Administradora del Fondo, para que posteriormente sean remitidas a la Dirección de Finanzas.</a:t>
            </a:r>
            <a:endParaRPr lang="es-MX" sz="2400" b="0" i="0" u="none" strike="noStrike" kern="0" cap="none" spc="0" baseline="0" dirty="0" smtClean="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kern="0" dirty="0">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smtClean="0">
                <a:uFillTx/>
                <a:latin typeface="+mj-lt"/>
                <a:ea typeface=""/>
                <a:cs typeface=""/>
              </a:rPr>
              <a:t>Los </a:t>
            </a:r>
            <a:r>
              <a:rPr lang="es-MX" sz="2400" b="1" i="0" u="none" strike="noStrike" kern="0" cap="none" spc="0" baseline="0" dirty="0">
                <a:uFillTx/>
                <a:latin typeface="+mj-lt"/>
                <a:ea typeface=""/>
                <a:cs typeface=""/>
              </a:rPr>
              <a:t>recursos comprometidos no devengados en el ejercicio fiscal</a:t>
            </a:r>
            <a:r>
              <a:rPr lang="es-MX" sz="2400" b="0" i="0" u="none" strike="noStrike" kern="0" cap="none" spc="0" baseline="0" dirty="0">
                <a:uFillTx/>
                <a:latin typeface="+mj-lt"/>
                <a:ea typeface=""/>
                <a:cs typeface=""/>
              </a:rPr>
              <a:t>, al cierre de éste </a:t>
            </a:r>
            <a:r>
              <a:rPr lang="es-MX" sz="2400" b="1" i="0" u="none" strike="noStrike" kern="0" cap="none" spc="0" baseline="0" dirty="0">
                <a:uFillTx/>
                <a:latin typeface="+mj-lt"/>
                <a:ea typeface=""/>
                <a:cs typeface=""/>
              </a:rPr>
              <a:t>tendrán que cancelarse </a:t>
            </a:r>
            <a:r>
              <a:rPr lang="es-MX" sz="2400" b="0" i="0" u="none" strike="noStrike" kern="0" cap="none" spc="0" baseline="0" dirty="0">
                <a:uFillTx/>
                <a:latin typeface="+mj-lt"/>
                <a:ea typeface=""/>
                <a:cs typeface=""/>
              </a:rPr>
              <a:t>atendiendo las disposiciones de la Ley General de Contabilidad Gubernamental a efecto de determinar el ejercicio presupuestal.</a:t>
            </a:r>
          </a:p>
        </p:txBody>
      </p:sp>
      <p:sp>
        <p:nvSpPr>
          <p:cNvPr id="4" name="Título 1"/>
          <p:cNvSpPr>
            <a:spLocks noGrp="1"/>
          </p:cNvSpPr>
          <p:nvPr>
            <p:ph type="title"/>
          </p:nvPr>
        </p:nvSpPr>
        <p:spPr>
          <a:xfrm>
            <a:off x="1158489" y="107202"/>
            <a:ext cx="7886700" cy="520339"/>
          </a:xfrm>
        </p:spPr>
        <p:txBody>
          <a:bodyPr>
            <a:normAutofit/>
          </a:bodyPr>
          <a:lstStyle/>
          <a:p>
            <a:pPr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…Comprobación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de recursos ejercicio </a:t>
            </a: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2014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y anteriores</a:t>
            </a:r>
          </a:p>
        </p:txBody>
      </p:sp>
    </p:spTree>
    <p:extLst>
      <p:ext uri="{BB962C8B-B14F-4D97-AF65-F5344CB8AC3E}">
        <p14:creationId xmlns:p14="http://schemas.microsoft.com/office/powerpoint/2010/main" val="397872783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927307" y="699542"/>
            <a:ext cx="7737616" cy="275431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De acuerdo a las políticas contables aplicables a los activos fijos: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Todas las adquisiciones de bienes de activo fijo tangibles o intangibles con valor unitario   mayor a   35 días de  salarios mínimos del Distrito Federal, más el impuesto al valor agregado que  aplique,   se consideran bienes </a:t>
            </a:r>
            <a:r>
              <a:rPr lang="es-MX" sz="2400" b="0" i="0" u="none" strike="noStrike" kern="0" cap="none" spc="0" baseline="0" dirty="0" err="1">
                <a:uFillTx/>
                <a:latin typeface="+mj-lt"/>
                <a:ea typeface=""/>
                <a:cs typeface=""/>
              </a:rPr>
              <a:t>inventariables</a:t>
            </a:r>
            <a:r>
              <a:rPr lang="es-MX" sz="2400" b="0" i="0" u="none" strike="noStrike" kern="0" cap="none" spc="0" baseline="0" dirty="0">
                <a:uFillTx/>
                <a:latin typeface="+mj-lt"/>
                <a:ea typeface=""/>
                <a:cs typeface=""/>
              </a:rPr>
              <a:t> y capitalizables  y deben registrase  en las partidas del Clasificador por Objeto del Gasto  “COG” comprendidas en el  CAPITULO  5  según corresponda. </a:t>
            </a:r>
          </a:p>
        </p:txBody>
      </p:sp>
      <p:sp>
        <p:nvSpPr>
          <p:cNvPr id="4" name="Título 1"/>
          <p:cNvSpPr>
            <a:spLocks noGrp="1"/>
          </p:cNvSpPr>
          <p:nvPr>
            <p:ph type="title"/>
          </p:nvPr>
        </p:nvSpPr>
        <p:spPr>
          <a:xfrm>
            <a:off x="1158489" y="107202"/>
            <a:ext cx="7886700" cy="520339"/>
          </a:xfrm>
        </p:spPr>
        <p:txBody>
          <a:bodyPr>
            <a:normAutofit/>
          </a:bodyPr>
          <a:lstStyle/>
          <a:p>
            <a:pPr lvl="0"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Recomendaciones patrimoniales</a:t>
            </a:r>
          </a:p>
        </p:txBody>
      </p:sp>
    </p:spTree>
    <p:extLst>
      <p:ext uri="{BB962C8B-B14F-4D97-AF65-F5344CB8AC3E}">
        <p14:creationId xmlns:p14="http://schemas.microsoft.com/office/powerpoint/2010/main" val="173599875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627534"/>
            <a:ext cx="7737616" cy="334837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Para las adquisiciones de bienes con valor unitario menor a   35 días de  salarios mínimos del Distrito Federal, más el impuesto al valor agregado que  aplique y mayor a 1,000.00 más Impuesto al valor agregado se consideran bienes </a:t>
            </a:r>
            <a:r>
              <a:rPr lang="es-MX" sz="2200" b="0" i="0" u="none" strike="noStrike" kern="0" cap="none" spc="0" baseline="0" dirty="0" err="1">
                <a:uFillTx/>
                <a:latin typeface="+mj-lt"/>
                <a:ea typeface=""/>
                <a:cs typeface=""/>
              </a:rPr>
              <a:t>inventariables</a:t>
            </a:r>
            <a:r>
              <a:rPr lang="es-MX" sz="2200" b="0" i="0" u="none" strike="noStrike" kern="0" cap="none" spc="0" baseline="0" dirty="0">
                <a:uFillTx/>
                <a:latin typeface="+mj-lt"/>
                <a:ea typeface=""/>
                <a:cs typeface=""/>
              </a:rPr>
              <a:t> no capitalizables y deberán registrarse en las partidas específicas comprendidas en la partida genérica del  COG 299   según corresponda.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2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Para adquisiciones  de bienes </a:t>
            </a:r>
            <a:r>
              <a:rPr lang="es-MX" sz="2200" b="0" i="0" u="none" strike="noStrike" kern="0" cap="none" spc="0" baseline="0" dirty="0" err="1">
                <a:uFillTx/>
                <a:latin typeface="+mj-lt"/>
                <a:ea typeface=""/>
                <a:cs typeface=""/>
              </a:rPr>
              <a:t>inventariables</a:t>
            </a:r>
            <a:r>
              <a:rPr lang="es-MX" sz="2200" b="0" i="0" u="none" strike="noStrike" kern="0" cap="none" spc="0" baseline="0" dirty="0">
                <a:uFillTx/>
                <a:latin typeface="+mj-lt"/>
                <a:ea typeface=""/>
                <a:cs typeface=""/>
              </a:rPr>
              <a:t> no capitalizables de naturaleza consumible con un valor menor menores a 1000 más el impuesto al valor agregado deberán registrarse en la partida analítica correspondiente.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200" b="0" i="0" u="none" strike="noStrike" kern="0" cap="none" spc="0" baseline="0" dirty="0">
              <a:uFillTx/>
              <a:latin typeface="+mj-lt"/>
              <a:ea typeface=""/>
              <a:cs typeface=""/>
            </a:endParaRPr>
          </a:p>
        </p:txBody>
      </p:sp>
      <p:sp>
        <p:nvSpPr>
          <p:cNvPr id="4" name="Título 1"/>
          <p:cNvSpPr>
            <a:spLocks noGrp="1"/>
          </p:cNvSpPr>
          <p:nvPr>
            <p:ph type="title"/>
          </p:nvPr>
        </p:nvSpPr>
        <p:spPr>
          <a:xfrm>
            <a:off x="1158489" y="107202"/>
            <a:ext cx="7886700" cy="520339"/>
          </a:xfrm>
        </p:spPr>
        <p:txBody>
          <a:bodyPr>
            <a:normAutofit/>
          </a:bodyPr>
          <a:lstStyle/>
          <a:p>
            <a:pPr lvl="0"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…Recomendaciones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patrimoniales</a:t>
            </a:r>
          </a:p>
        </p:txBody>
      </p:sp>
    </p:spTree>
    <p:extLst>
      <p:ext uri="{BB962C8B-B14F-4D97-AF65-F5344CB8AC3E}">
        <p14:creationId xmlns:p14="http://schemas.microsoft.com/office/powerpoint/2010/main" val="65540800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1275606"/>
            <a:ext cx="7737616" cy="275431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Enviar la relación de </a:t>
            </a:r>
            <a:r>
              <a:rPr lang="es-MX" sz="2400" b="0" i="0" u="none" strike="noStrike" kern="0" cap="none" spc="0" baseline="0" dirty="0" smtClean="0">
                <a:uFillTx/>
                <a:latin typeface="+mj-lt"/>
                <a:ea typeface=""/>
                <a:cs typeface=""/>
              </a:rPr>
              <a:t>obras </a:t>
            </a:r>
            <a:r>
              <a:rPr lang="es-MX" sz="2400" b="0" i="0" u="none" strike="noStrike" kern="0" cap="none" spc="0" baseline="0" dirty="0">
                <a:uFillTx/>
                <a:latin typeface="+mj-lt"/>
                <a:ea typeface=""/>
                <a:cs typeface=""/>
              </a:rPr>
              <a:t>en proceso que hayan sido terminadas en el presente ejercicio </a:t>
            </a:r>
            <a:r>
              <a:rPr lang="es-MX" sz="2400" b="0" i="0" u="none" strike="noStrike" kern="0" cap="none" spc="0" baseline="0" dirty="0" smtClean="0">
                <a:uFillTx/>
                <a:latin typeface="+mj-lt"/>
                <a:ea typeface=""/>
                <a:cs typeface=""/>
              </a:rPr>
              <a:t>a </a:t>
            </a:r>
            <a:r>
              <a:rPr lang="es-MX" sz="2400" b="0" i="0" u="none" strike="noStrike" kern="0" cap="none" spc="0" baseline="0" dirty="0">
                <a:uFillTx/>
                <a:latin typeface="+mj-lt"/>
                <a:ea typeface=""/>
                <a:cs typeface=""/>
              </a:rPr>
              <a:t>la </a:t>
            </a:r>
            <a:r>
              <a:rPr lang="es-MX" sz="2400" b="0" i="0" u="none" strike="noStrike" kern="0" cap="none" spc="0" baseline="0" dirty="0" smtClean="0">
                <a:uFillTx/>
                <a:latin typeface="+mj-lt"/>
                <a:ea typeface=""/>
                <a:cs typeface=""/>
              </a:rPr>
              <a:t>Coordinación General Administrativa, según </a:t>
            </a:r>
            <a:r>
              <a:rPr lang="es-MX" sz="2400" b="0" i="0" u="none" strike="noStrike" kern="0" cap="none" spc="0" baseline="0" dirty="0">
                <a:uFillTx/>
                <a:latin typeface="+mj-lt"/>
                <a:ea typeface=""/>
                <a:cs typeface=""/>
              </a:rPr>
              <a:t>formato anexo, y sea remitido </a:t>
            </a:r>
            <a:r>
              <a:rPr lang="es-MX" sz="2400" b="0" i="0" u="none" strike="noStrike" kern="0" cap="none" spc="0" baseline="0" dirty="0" smtClean="0">
                <a:uFillTx/>
                <a:latin typeface="+mj-lt"/>
                <a:ea typeface=""/>
                <a:cs typeface=""/>
              </a:rPr>
              <a:t>a </a:t>
            </a:r>
            <a:r>
              <a:rPr lang="es-MX" sz="2400" b="0" i="0" u="none" strike="noStrike" kern="0" cap="none" spc="0" baseline="0" dirty="0">
                <a:uFillTx/>
                <a:latin typeface="+mj-lt"/>
                <a:ea typeface=""/>
                <a:cs typeface=""/>
              </a:rPr>
              <a:t>más tardar el </a:t>
            </a:r>
            <a:r>
              <a:rPr lang="es-MX" sz="2400" b="0" i="0" u="none" strike="noStrike" kern="0" cap="none" spc="0" baseline="0" dirty="0" smtClean="0">
                <a:uFillTx/>
                <a:latin typeface="+mj-lt"/>
                <a:ea typeface=""/>
                <a:cs typeface=""/>
              </a:rPr>
              <a:t>12 </a:t>
            </a:r>
            <a:r>
              <a:rPr lang="es-MX" sz="2400" b="0" i="0" u="none" strike="noStrike" kern="0" cap="none" spc="0" baseline="0" dirty="0">
                <a:uFillTx/>
                <a:latin typeface="+mj-lt"/>
                <a:ea typeface=""/>
                <a:cs typeface=""/>
              </a:rPr>
              <a:t>de diciembre de </a:t>
            </a:r>
            <a:r>
              <a:rPr lang="es-MX" sz="2400" b="0" i="0" u="none" strike="noStrike" kern="0" cap="none" spc="0" baseline="0" dirty="0" smtClean="0">
                <a:uFillTx/>
                <a:latin typeface="+mj-lt"/>
                <a:ea typeface=""/>
                <a:cs typeface=""/>
              </a:rPr>
              <a:t>2014.</a:t>
            </a: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p:txBody>
      </p:sp>
      <p:sp>
        <p:nvSpPr>
          <p:cNvPr id="4" name="Título 1"/>
          <p:cNvSpPr>
            <a:spLocks noGrp="1"/>
          </p:cNvSpPr>
          <p:nvPr>
            <p:ph type="title"/>
          </p:nvPr>
        </p:nvSpPr>
        <p:spPr>
          <a:xfrm>
            <a:off x="1158489" y="107202"/>
            <a:ext cx="7886700" cy="520339"/>
          </a:xfrm>
        </p:spPr>
        <p:txBody>
          <a:bodyPr>
            <a:normAutofit/>
          </a:bodyPr>
          <a:lstStyle/>
          <a:p>
            <a:pPr lvl="0"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…Recomendaciones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obras terminadas</a:t>
            </a:r>
          </a:p>
        </p:txBody>
      </p:sp>
    </p:spTree>
    <p:extLst>
      <p:ext uri="{BB962C8B-B14F-4D97-AF65-F5344CB8AC3E}">
        <p14:creationId xmlns:p14="http://schemas.microsoft.com/office/powerpoint/2010/main" val="19401919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918376" y="915566"/>
            <a:ext cx="7737616" cy="3528392"/>
          </a:xfrm>
          <a:prstGeom prst="rect">
            <a:avLst/>
          </a:prstGeom>
          <a:noFill/>
          <a:ln>
            <a:noFill/>
          </a:ln>
        </p:spPr>
        <p:txBody>
          <a:bodyPr vert="horz" wrap="square" lIns="91440" tIns="45720" rIns="91440" bIns="45720" anchor="t" anchorCtr="0" compatLnSpc="1"/>
          <a:lstStyle/>
          <a:p>
            <a:pPr lvl="0" algn="ju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La Red Universitaria, deberá </a:t>
            </a:r>
            <a:r>
              <a:rPr lang="es-MX" sz="2400" b="0" i="0" u="none" strike="noStrike" kern="0" cap="none" spc="0" baseline="0" dirty="0" smtClean="0">
                <a:uFillTx/>
                <a:latin typeface="+mj-lt"/>
                <a:ea typeface=""/>
                <a:cs typeface=""/>
              </a:rPr>
              <a:t>de respaldar</a:t>
            </a:r>
            <a:r>
              <a:rPr lang="es-MX" sz="2400" kern="0" dirty="0">
                <a:latin typeface="+mj-lt"/>
                <a:ea typeface=""/>
                <a:cs typeface=""/>
              </a:rPr>
              <a:t> </a:t>
            </a:r>
            <a:r>
              <a:rPr lang="es-MX" sz="2400" kern="0" dirty="0" smtClean="0">
                <a:latin typeface="+mj-lt"/>
                <a:ea typeface=""/>
                <a:cs typeface=""/>
              </a:rPr>
              <a:t>en el </a:t>
            </a:r>
            <a:r>
              <a:rPr lang="es-MX" sz="2400" b="1" kern="0" dirty="0" smtClean="0">
                <a:effectLst>
                  <a:outerShdw blurRad="38100" dist="38100" dir="2700000" algn="tl">
                    <a:srgbClr val="000000">
                      <a:alpha val="43137"/>
                    </a:srgbClr>
                  </a:outerShdw>
                </a:effectLst>
                <a:latin typeface="+mj-lt"/>
                <a:ea typeface=""/>
                <a:cs typeface=""/>
              </a:rPr>
              <a:t>sistema de facturación electrónica</a:t>
            </a:r>
            <a:r>
              <a:rPr lang="es-MX" sz="2400" kern="0" dirty="0" smtClean="0">
                <a:latin typeface="+mj-lt"/>
                <a:ea typeface=""/>
                <a:cs typeface=""/>
              </a:rPr>
              <a:t>, </a:t>
            </a:r>
            <a:r>
              <a:rPr lang="es-MX" sz="2400" kern="0" dirty="0">
                <a:latin typeface="+mj-lt"/>
              </a:rPr>
              <a:t>la recaudación de acuerdo a las facturas emitidas en el ejercicio 2014, o la justificación de aquellas que se encuentren pendientes de </a:t>
            </a:r>
            <a:r>
              <a:rPr lang="es-MX" sz="2400" kern="0" dirty="0" smtClean="0">
                <a:latin typeface="+mj-lt"/>
              </a:rPr>
              <a:t>cobro, a </a:t>
            </a:r>
            <a:r>
              <a:rPr lang="es-MX" sz="2400" kern="0" dirty="0">
                <a:latin typeface="+mj-lt"/>
              </a:rPr>
              <a:t>más tardar el </a:t>
            </a:r>
            <a:r>
              <a:rPr lang="es-MX" sz="2400" kern="0" dirty="0" smtClean="0">
                <a:latin typeface="+mj-lt"/>
              </a:rPr>
              <a:t>31 </a:t>
            </a:r>
            <a:r>
              <a:rPr lang="es-MX" sz="2400" kern="0" dirty="0">
                <a:latin typeface="+mj-lt"/>
              </a:rPr>
              <a:t>de </a:t>
            </a:r>
            <a:r>
              <a:rPr lang="es-MX" sz="2400" kern="0" dirty="0" smtClean="0">
                <a:latin typeface="+mj-lt"/>
              </a:rPr>
              <a:t>octubre </a:t>
            </a:r>
            <a:r>
              <a:rPr lang="es-MX" sz="2400" kern="0" dirty="0">
                <a:latin typeface="+mj-lt"/>
              </a:rPr>
              <a:t>de </a:t>
            </a:r>
            <a:r>
              <a:rPr lang="es-MX" sz="2400" kern="0" dirty="0" smtClean="0">
                <a:latin typeface="+mj-lt"/>
              </a:rPr>
              <a:t>2014. Los datos de registro son: Número de cuenta bancaria que recibió el cobro, fecha del depósito o transferencia bancaria, e importe; en el caso de depósitos referenciados, además se deberá incluir el número de convenio y número de referencia.</a:t>
            </a:r>
          </a:p>
        </p:txBody>
      </p:sp>
      <p:sp>
        <p:nvSpPr>
          <p:cNvPr id="4" name="Título 1"/>
          <p:cNvSpPr>
            <a:spLocks noGrp="1"/>
          </p:cNvSpPr>
          <p:nvPr>
            <p:ph type="title"/>
          </p:nvPr>
        </p:nvSpPr>
        <p:spPr>
          <a:xfrm>
            <a:off x="899586" y="100793"/>
            <a:ext cx="7886700" cy="520339"/>
          </a:xfrm>
        </p:spPr>
        <p:txBody>
          <a:bodyPr>
            <a:normAutofit/>
          </a:bodyPr>
          <a:lstStyle/>
          <a:p>
            <a:pPr lvl="0" algn="r"/>
            <a:r>
              <a:rPr lang="es-MX" sz="1800"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Facturación electrónica</a:t>
            </a:r>
            <a:endPar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20967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904989" y="411510"/>
            <a:ext cx="7737616" cy="4587974"/>
          </a:xfrm>
          <a:prstGeom prst="rect">
            <a:avLst/>
          </a:prstGeom>
          <a:noFill/>
          <a:ln>
            <a:noFill/>
          </a:ln>
        </p:spPr>
        <p:txBody>
          <a:bodyPr vert="horz" wrap="square" lIns="91440" tIns="45720" rIns="91440" bIns="45720" anchor="t" anchorCtr="0" compatLnSpc="1"/>
          <a:lstStyle/>
          <a:p>
            <a:pPr lvl="0" algn="just">
              <a:defRPr sz="1800" b="0" i="0" u="none" strike="noStrike" kern="0" cap="none" spc="0" baseline="0">
                <a:solidFill>
                  <a:srgbClr val="000000"/>
                </a:solidFill>
                <a:uFillTx/>
              </a:defRPr>
            </a:pPr>
            <a:r>
              <a:rPr lang="es-MX" sz="2400" kern="0" dirty="0" smtClean="0">
                <a:latin typeface="+mj-lt"/>
                <a:ea typeface=""/>
                <a:cs typeface=""/>
              </a:rPr>
              <a:t>Lo correspondiente a la facturación realizada posterior al 31 de octubre, se deberá registrar en tiempo real.</a:t>
            </a:r>
          </a:p>
          <a:p>
            <a:pPr lvl="0" algn="ju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a:p>
            <a:pPr lvl="0" algn="just">
              <a:defRPr sz="1800" b="0" i="0" u="none" strike="noStrike" kern="0" cap="none" spc="0" baseline="0">
                <a:solidFill>
                  <a:srgbClr val="000000"/>
                </a:solidFill>
                <a:uFillTx/>
              </a:defRPr>
            </a:pPr>
            <a:r>
              <a:rPr lang="es-MX" sz="2400" kern="0" dirty="0" smtClean="0">
                <a:latin typeface="+mj-lt"/>
                <a:ea typeface=""/>
                <a:cs typeface=""/>
              </a:rPr>
              <a:t>La facturación electrónica que quede pendiente de cobro, al cierre del ejercicio, se deberá de remitir a la Dirección de Finanzas, la siguiente documentación:</a:t>
            </a:r>
          </a:p>
          <a:p>
            <a:pPr marL="342900" lvl="0" indent="-342900" algn="just">
              <a:buFont typeface="Arial" panose="020B0604020202020204" pitchFamily="34" charset="0"/>
              <a:buChar char="•"/>
              <a:defRPr sz="1800" b="0" i="0" u="none" strike="noStrike" kern="0" cap="none" spc="0" baseline="0">
                <a:solidFill>
                  <a:srgbClr val="000000"/>
                </a:solidFill>
                <a:uFillTx/>
              </a:defRPr>
            </a:pPr>
            <a:r>
              <a:rPr lang="es-MX" sz="2400" kern="0" dirty="0" smtClean="0">
                <a:latin typeface="+mj-lt"/>
                <a:ea typeface=""/>
                <a:cs typeface=""/>
              </a:rPr>
              <a:t>Factura.</a:t>
            </a:r>
          </a:p>
          <a:p>
            <a:pPr marL="342900" lvl="0" indent="-342900" algn="just">
              <a:buFont typeface="Arial" panose="020B0604020202020204" pitchFamily="34" charset="0"/>
              <a:buChar char="•"/>
              <a:defRPr sz="1800" b="0" i="0" u="none" strike="noStrike" kern="0" cap="none" spc="0" baseline="0">
                <a:solidFill>
                  <a:srgbClr val="000000"/>
                </a:solidFill>
                <a:uFillTx/>
              </a:defRPr>
            </a:pPr>
            <a:r>
              <a:rPr lang="es-MX" sz="2400" kern="0" dirty="0" smtClean="0">
                <a:latin typeface="+mj-lt"/>
                <a:ea typeface=""/>
                <a:cs typeface=""/>
              </a:rPr>
              <a:t>Convenio o contrato que garantice el compromiso de cobro, en caso de existir contra recibo, deberá  entregarse fotocopia de éste.</a:t>
            </a:r>
          </a:p>
          <a:p>
            <a:pPr marL="342900" lvl="0" indent="-342900" algn="just">
              <a:buFont typeface="Arial" panose="020B0604020202020204" pitchFamily="34" charset="0"/>
              <a:buChar char="•"/>
              <a:defRPr sz="1800" b="0" i="0" u="none" strike="noStrike" kern="0" cap="none" spc="0" baseline="0">
                <a:solidFill>
                  <a:srgbClr val="000000"/>
                </a:solidFill>
                <a:uFillTx/>
              </a:defRPr>
            </a:pPr>
            <a:r>
              <a:rPr lang="es-MX" sz="2400" kern="0" dirty="0" smtClean="0">
                <a:latin typeface="+mj-lt"/>
                <a:ea typeface=""/>
                <a:cs typeface=""/>
              </a:rPr>
              <a:t>Carta compromiso que establezca fecha de cobro. </a:t>
            </a: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p:txBody>
      </p:sp>
      <p:sp>
        <p:nvSpPr>
          <p:cNvPr id="4" name="Título 1"/>
          <p:cNvSpPr>
            <a:spLocks noGrp="1"/>
          </p:cNvSpPr>
          <p:nvPr>
            <p:ph type="title"/>
          </p:nvPr>
        </p:nvSpPr>
        <p:spPr>
          <a:xfrm>
            <a:off x="899586" y="100793"/>
            <a:ext cx="7886700" cy="520339"/>
          </a:xfrm>
        </p:spPr>
        <p:txBody>
          <a:bodyPr>
            <a:normAutofit/>
          </a:bodyPr>
          <a:lstStyle/>
          <a:p>
            <a:pPr algn="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 Facturación electrónica</a:t>
            </a:r>
          </a:p>
        </p:txBody>
      </p:sp>
    </p:spTree>
    <p:extLst>
      <p:ext uri="{BB962C8B-B14F-4D97-AF65-F5344CB8AC3E}">
        <p14:creationId xmlns:p14="http://schemas.microsoft.com/office/powerpoint/2010/main" val="71349396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904989" y="771550"/>
            <a:ext cx="7737616" cy="4227934"/>
          </a:xfrm>
          <a:prstGeom prst="rect">
            <a:avLst/>
          </a:prstGeom>
          <a:noFill/>
          <a:ln>
            <a:noFill/>
          </a:ln>
        </p:spPr>
        <p:txBody>
          <a:bodyPr vert="horz" wrap="square" lIns="91440" tIns="45720" rIns="91440" bIns="45720" anchor="t" anchorCtr="0" compatLnSpc="1"/>
          <a:lstStyle/>
          <a:p>
            <a:pPr lvl="0" algn="just">
              <a:defRPr sz="1800" b="0" i="0" u="none" strike="noStrike" kern="0" cap="none" spc="0" baseline="0">
                <a:solidFill>
                  <a:srgbClr val="000000"/>
                </a:solidFill>
                <a:uFillTx/>
              </a:defRPr>
            </a:pPr>
            <a:r>
              <a:rPr lang="es-MX" sz="2400" kern="0" dirty="0" smtClean="0">
                <a:latin typeface="+mj-lt"/>
                <a:ea typeface=""/>
                <a:cs typeface=""/>
              </a:rPr>
              <a:t>De no existir documento que garantice el cobro, se deberá de realizar la cancelación ante el Servicio de Administración Tributaria (SAT), a más tardar el 31 de diciembre de 2014.</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p:txBody>
      </p:sp>
      <p:sp>
        <p:nvSpPr>
          <p:cNvPr id="4" name="Título 1"/>
          <p:cNvSpPr>
            <a:spLocks noGrp="1"/>
          </p:cNvSpPr>
          <p:nvPr>
            <p:ph type="title"/>
          </p:nvPr>
        </p:nvSpPr>
        <p:spPr>
          <a:xfrm>
            <a:off x="899586" y="100793"/>
            <a:ext cx="7886700" cy="520339"/>
          </a:xfrm>
        </p:spPr>
        <p:txBody>
          <a:bodyPr>
            <a:normAutofit/>
          </a:bodyPr>
          <a:lstStyle/>
          <a:p>
            <a:pPr lvl="0"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 Facturación electrónica</a:t>
            </a:r>
            <a:endPar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374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76385" y="555526"/>
            <a:ext cx="7737616" cy="3294363"/>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smtClean="0">
                <a:uFillTx/>
                <a:latin typeface="+mj-lt"/>
                <a:ea typeface=""/>
                <a:cs typeface=""/>
              </a:rPr>
              <a:t>Enviar las conciliaciones de los meses de noviembre y </a:t>
            </a:r>
            <a:r>
              <a:rPr lang="es-MX" sz="2200" b="0" i="0" u="none" strike="noStrike" kern="0" cap="none" spc="0" baseline="0" dirty="0">
                <a:uFillTx/>
                <a:latin typeface="+mj-lt"/>
                <a:ea typeface=""/>
                <a:cs typeface=""/>
              </a:rPr>
              <a:t>de diciembre de </a:t>
            </a:r>
            <a:r>
              <a:rPr lang="es-MX" sz="2200" b="0" i="0" u="none" strike="noStrike" kern="0" cap="none" spc="0" baseline="0" dirty="0" smtClean="0">
                <a:uFillTx/>
                <a:latin typeface="+mj-lt"/>
                <a:ea typeface=""/>
                <a:cs typeface=""/>
              </a:rPr>
              <a:t>2014 </a:t>
            </a:r>
            <a:r>
              <a:rPr lang="es-MX" sz="2200" b="0" i="0" u="none" strike="noStrike" kern="0" cap="none" spc="0" baseline="0" dirty="0">
                <a:uFillTx/>
                <a:latin typeface="+mj-lt"/>
                <a:ea typeface=""/>
                <a:cs typeface=""/>
              </a:rPr>
              <a:t>de las cuentas bancarias,  a la Dirección de Finanzas a más tardar el 15 de </a:t>
            </a:r>
            <a:r>
              <a:rPr lang="es-MX" sz="2200" b="0" i="0" u="none" strike="noStrike" kern="0" cap="none" spc="0" baseline="0" dirty="0" smtClean="0">
                <a:uFillTx/>
                <a:latin typeface="+mj-lt"/>
                <a:ea typeface=""/>
                <a:cs typeface=""/>
              </a:rPr>
              <a:t>diciembre de 2014 y 15 de enero </a:t>
            </a:r>
            <a:r>
              <a:rPr lang="es-MX" sz="2200" b="0" i="0" u="none" strike="noStrike" kern="0" cap="none" spc="0" baseline="0" dirty="0">
                <a:uFillTx/>
                <a:latin typeface="+mj-lt"/>
                <a:ea typeface=""/>
                <a:cs typeface=""/>
              </a:rPr>
              <a:t>de </a:t>
            </a:r>
            <a:r>
              <a:rPr lang="es-MX" sz="2200" b="0" i="0" u="none" strike="noStrike" kern="0" cap="none" spc="0" baseline="0" dirty="0" smtClean="0">
                <a:uFillTx/>
                <a:latin typeface="+mj-lt"/>
                <a:ea typeface=""/>
                <a:cs typeface=""/>
              </a:rPr>
              <a:t>2015, respectivamente. </a:t>
            </a:r>
            <a:endParaRPr lang="es-MX" sz="22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Una vez concluida la vigencia del Presupuesto de Ingresos y Egresos </a:t>
            </a:r>
            <a:r>
              <a:rPr lang="es-MX" sz="2200" b="0" i="0" u="none" strike="noStrike" kern="0" cap="none" spc="0" baseline="0" dirty="0" smtClean="0">
                <a:uFillTx/>
                <a:latin typeface="+mj-lt"/>
                <a:ea typeface=""/>
                <a:cs typeface=""/>
              </a:rPr>
              <a:t>2014, </a:t>
            </a:r>
            <a:r>
              <a:rPr lang="es-MX" sz="2200" b="0" i="0" u="none" strike="noStrike" kern="0" cap="none" spc="0" baseline="0" dirty="0">
                <a:uFillTx/>
                <a:latin typeface="+mj-lt"/>
                <a:ea typeface=""/>
                <a:cs typeface=""/>
              </a:rPr>
              <a:t>solo podrán ser considerados como recursos pendientes de ejercer y que podrán permanecer en las cuentas bancarias institucionales al concluir el ejercicio aquéllos que se encuentren registrados en cualquiera de los siguientes momentos contables del egreso: devengado, ejercido o en su caso pagado (cuando en este último no se hubiere hecho efectivo el pago).</a:t>
            </a:r>
          </a:p>
        </p:txBody>
      </p:sp>
      <p:sp>
        <p:nvSpPr>
          <p:cNvPr id="4" name="Título 1"/>
          <p:cNvSpPr>
            <a:spLocks noGrp="1"/>
          </p:cNvSpPr>
          <p:nvPr>
            <p:ph type="title"/>
          </p:nvPr>
        </p:nvSpPr>
        <p:spPr>
          <a:xfrm>
            <a:off x="899586" y="100793"/>
            <a:ext cx="7886700" cy="520339"/>
          </a:xfrm>
        </p:spPr>
        <p:txBody>
          <a:bodyPr>
            <a:normAutofit/>
          </a:bodyPr>
          <a:lstStyle/>
          <a:p>
            <a:pPr lvl="0"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Cuentas bancarias</a:t>
            </a:r>
          </a:p>
        </p:txBody>
      </p:sp>
    </p:spTree>
    <p:extLst>
      <p:ext uri="{BB962C8B-B14F-4D97-AF65-F5344CB8AC3E}">
        <p14:creationId xmlns:p14="http://schemas.microsoft.com/office/powerpoint/2010/main" val="271763962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1275606"/>
            <a:ext cx="7737616" cy="275431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La Red Universitaria, deberá realizar los depósitos bancarios (reintegros) de los recursos materiales no ejercidos a más tardar el </a:t>
            </a:r>
            <a:r>
              <a:rPr lang="es-MX" sz="2400" b="0" i="0" u="none" strike="noStrike" kern="0" cap="none" spc="0" baseline="0" dirty="0" smtClean="0">
                <a:uFillTx/>
                <a:latin typeface="+mj-lt"/>
                <a:ea typeface=""/>
                <a:cs typeface=""/>
              </a:rPr>
              <a:t>30 </a:t>
            </a:r>
            <a:r>
              <a:rPr lang="es-MX" sz="2400" b="0" i="0" u="none" strike="noStrike" kern="0" cap="none" spc="0" baseline="0" dirty="0">
                <a:uFillTx/>
                <a:latin typeface="+mj-lt"/>
                <a:ea typeface=""/>
                <a:cs typeface=""/>
              </a:rPr>
              <a:t>de diciembre de </a:t>
            </a:r>
            <a:r>
              <a:rPr lang="es-MX" sz="2400" b="0" i="0" u="none" strike="noStrike" kern="0" cap="none" spc="0" baseline="0" dirty="0" smtClean="0">
                <a:uFillTx/>
                <a:latin typeface="+mj-lt"/>
                <a:ea typeface=""/>
                <a:cs typeface=""/>
              </a:rPr>
              <a:t>2014 </a:t>
            </a:r>
            <a:r>
              <a:rPr lang="es-MX" sz="2400" b="0" i="0" u="none" strike="noStrike" kern="0" cap="none" spc="0" baseline="0" dirty="0">
                <a:uFillTx/>
                <a:latin typeface="+mj-lt"/>
                <a:ea typeface=""/>
                <a:cs typeface=""/>
              </a:rPr>
              <a:t>debidamente referenciados. Y enviar  póliza de IRR, emitida del sistema AFIN  a la Dirección de Finanzas, a más tardar el </a:t>
            </a:r>
            <a:r>
              <a:rPr lang="es-MX" sz="2400" b="0" i="0" u="none" strike="noStrike" kern="0" cap="none" spc="0" baseline="0" dirty="0" smtClean="0">
                <a:uFillTx/>
                <a:latin typeface="+mj-lt"/>
                <a:ea typeface=""/>
                <a:cs typeface=""/>
              </a:rPr>
              <a:t>15 </a:t>
            </a:r>
            <a:r>
              <a:rPr lang="es-MX" sz="2400" b="0" i="0" u="none" strike="noStrike" kern="0" cap="none" spc="0" baseline="0" dirty="0">
                <a:uFillTx/>
                <a:latin typeface="+mj-lt"/>
                <a:ea typeface=""/>
                <a:cs typeface=""/>
              </a:rPr>
              <a:t>de enero de </a:t>
            </a:r>
            <a:r>
              <a:rPr lang="es-MX" sz="2400" b="0" i="0" u="none" strike="noStrike" kern="0" cap="none" spc="0" baseline="0" dirty="0" smtClean="0">
                <a:uFillTx/>
                <a:latin typeface="+mj-lt"/>
                <a:ea typeface=""/>
                <a:cs typeface=""/>
              </a:rPr>
              <a:t>2015.</a:t>
            </a: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p:txBody>
      </p:sp>
      <p:sp>
        <p:nvSpPr>
          <p:cNvPr id="4" name="Título 1"/>
          <p:cNvSpPr>
            <a:spLocks noGrp="1"/>
          </p:cNvSpPr>
          <p:nvPr>
            <p:ph type="title"/>
          </p:nvPr>
        </p:nvSpPr>
        <p:spPr>
          <a:xfrm>
            <a:off x="899586" y="100793"/>
            <a:ext cx="7886700" cy="520339"/>
          </a:xfrm>
        </p:spPr>
        <p:txBody>
          <a:bodyPr>
            <a:normAutofit/>
          </a:bodyPr>
          <a:lstStyle/>
          <a:p>
            <a:pPr lvl="0"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…Cuentas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bancarias</a:t>
            </a:r>
          </a:p>
        </p:txBody>
      </p:sp>
    </p:spTree>
    <p:extLst>
      <p:ext uri="{BB962C8B-B14F-4D97-AF65-F5344CB8AC3E}">
        <p14:creationId xmlns:p14="http://schemas.microsoft.com/office/powerpoint/2010/main" val="346572617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2528" y="1762997"/>
            <a:ext cx="6858000" cy="1790700"/>
          </a:xfrm>
        </p:spPr>
        <p:txBody>
          <a:bodyPr>
            <a:noAutofit/>
          </a:bodyPr>
          <a:lstStyle/>
          <a:p>
            <a:r>
              <a:rPr lang="es-MX" sz="3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PARTICIPACIÓN DE LA COORDINACIÓN GENERAL DE PATRIMONIO</a:t>
            </a:r>
            <a:r>
              <a:rPr lang="es-MX" sz="3300" b="1" dirty="0">
                <a:effectLst>
                  <a:outerShdw blurRad="38100" dist="38100" dir="2700000" algn="tl">
                    <a:srgbClr val="000000">
                      <a:alpha val="43137"/>
                    </a:srgbClr>
                  </a:outerShdw>
                </a:effectLst>
              </a:rPr>
              <a:t/>
            </a:r>
            <a:br>
              <a:rPr lang="es-MX" sz="3300" b="1" dirty="0">
                <a:effectLst>
                  <a:outerShdw blurRad="38100" dist="38100" dir="2700000" algn="tl">
                    <a:srgbClr val="000000">
                      <a:alpha val="43137"/>
                    </a:srgbClr>
                  </a:outerShdw>
                </a:effectLst>
              </a:rPr>
            </a:br>
            <a:endParaRPr lang="es-MX" sz="3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935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9542"/>
            <a:ext cx="8424936" cy="720080"/>
          </a:xfrm>
        </p:spPr>
        <p:txBody>
          <a:bodyPr>
            <a:normAutofit fontScale="90000"/>
          </a:bodyPr>
          <a:lstStyle/>
          <a:p>
            <a:r>
              <a:rPr lang="es-MX" dirty="0" smtClean="0"/>
              <a:t>FECHAS </a:t>
            </a:r>
            <a:r>
              <a:rPr lang="es-MX" dirty="0"/>
              <a:t>CLAVE PARA EL EJERCICIO </a:t>
            </a:r>
            <a:r>
              <a:rPr lang="es-MX" dirty="0" smtClean="0"/>
              <a:t>PIFI 2013 </a:t>
            </a:r>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3603132284"/>
              </p:ext>
            </p:extLst>
          </p:nvPr>
        </p:nvGraphicFramePr>
        <p:xfrm>
          <a:off x="827584" y="1707654"/>
          <a:ext cx="7344816" cy="2088233"/>
        </p:xfrm>
        <a:graphic>
          <a:graphicData uri="http://schemas.openxmlformats.org/drawingml/2006/table">
            <a:tbl>
              <a:tblPr firstRow="1" bandRow="1">
                <a:tableStyleId>{5C22544A-7EE6-4342-B048-85BDC9FD1C3A}</a:tableStyleId>
              </a:tblPr>
              <a:tblGrid>
                <a:gridCol w="2160240"/>
                <a:gridCol w="5184576"/>
              </a:tblGrid>
              <a:tr h="469049">
                <a:tc>
                  <a:txBody>
                    <a:bodyPr/>
                    <a:lstStyle/>
                    <a:p>
                      <a:r>
                        <a:rPr lang="es-MX" sz="2000" dirty="0" smtClean="0"/>
                        <a:t>Fecha</a:t>
                      </a:r>
                      <a:r>
                        <a:rPr lang="es-MX" sz="2000" baseline="0" dirty="0" smtClean="0"/>
                        <a:t> </a:t>
                      </a:r>
                      <a:endParaRPr lang="es-MX" sz="2000" dirty="0"/>
                    </a:p>
                  </a:txBody>
                  <a:tcPr/>
                </a:tc>
                <a:tc>
                  <a:txBody>
                    <a:bodyPr/>
                    <a:lstStyle/>
                    <a:p>
                      <a:r>
                        <a:rPr lang="es-MX" sz="2000" dirty="0" smtClean="0"/>
                        <a:t>Actividad </a:t>
                      </a:r>
                      <a:endParaRPr lang="es-MX" sz="2000" dirty="0"/>
                    </a:p>
                  </a:txBody>
                  <a:tcPr/>
                </a:tc>
              </a:tr>
              <a:tr h="809592">
                <a:tc>
                  <a:txBody>
                    <a:bodyPr/>
                    <a:lstStyle/>
                    <a:p>
                      <a:r>
                        <a:rPr lang="es-MX" sz="2000" b="1" dirty="0" smtClean="0"/>
                        <a:t>31 de octubre de 2014</a:t>
                      </a:r>
                      <a:endParaRPr lang="es-MX"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t>Ejercicio y comprobación del total de los recursos asignados</a:t>
                      </a:r>
                      <a:r>
                        <a:rPr lang="es-MX" sz="2000" baseline="0" dirty="0" smtClean="0"/>
                        <a:t> en PIFI 2013. </a:t>
                      </a:r>
                      <a:endParaRPr lang="es-MX" sz="2000" dirty="0" smtClean="0"/>
                    </a:p>
                  </a:txBody>
                  <a:tcPr/>
                </a:tc>
              </a:tr>
              <a:tr h="809592">
                <a:tc>
                  <a:txBody>
                    <a:bodyPr/>
                    <a:lstStyle/>
                    <a:p>
                      <a:r>
                        <a:rPr lang="es-MX" sz="2000" b="1" dirty="0" smtClean="0"/>
                        <a:t>Del</a:t>
                      </a:r>
                      <a:r>
                        <a:rPr lang="es-MX" sz="2000" b="1" baseline="0" dirty="0" smtClean="0"/>
                        <a:t> 1 al 12 de diciembre de 2014</a:t>
                      </a:r>
                      <a:endParaRPr lang="es-MX" sz="2000" b="1" dirty="0"/>
                    </a:p>
                  </a:txBody>
                  <a:tcPr/>
                </a:tc>
                <a:tc>
                  <a:txBody>
                    <a:bodyPr/>
                    <a:lstStyle/>
                    <a:p>
                      <a:r>
                        <a:rPr lang="es-MX" sz="2000" dirty="0" smtClean="0"/>
                        <a:t>Entrega</a:t>
                      </a:r>
                      <a:r>
                        <a:rPr lang="es-MX" sz="2000" baseline="0" dirty="0" smtClean="0"/>
                        <a:t> del cuarto informe trimestral PIFI 2013. </a:t>
                      </a:r>
                      <a:endParaRPr lang="es-MX" sz="2000" dirty="0"/>
                    </a:p>
                  </a:txBody>
                  <a:tcPr/>
                </a:tc>
              </a:tr>
            </a:tbl>
          </a:graphicData>
        </a:graphic>
      </p:graphicFrame>
    </p:spTree>
    <p:extLst>
      <p:ext uri="{BB962C8B-B14F-4D97-AF65-F5344CB8AC3E}">
        <p14:creationId xmlns:p14="http://schemas.microsoft.com/office/powerpoint/2010/main" val="23290252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54941" y="1585774"/>
            <a:ext cx="6151728" cy="2562240"/>
          </a:xfrm>
          <a:prstGeom prst="rect">
            <a:avLst/>
          </a:prstGeom>
        </p:spPr>
        <p:txBody>
          <a:bodyPr wrap="square">
            <a:spAutoFit/>
          </a:bodyPr>
          <a:lstStyle/>
          <a:p>
            <a:pPr marL="342900" indent="-342900" algn="just">
              <a:lnSpc>
                <a:spcPct val="107000"/>
              </a:lnSpc>
              <a:buFont typeface="+mj-lt"/>
              <a:buAutoNum type="arabicPeriod"/>
            </a:pPr>
            <a:r>
              <a:rPr lang="es-MX" sz="1875" dirty="0">
                <a:latin typeface="Calibri" panose="020F0502020204030204" pitchFamily="34" charset="0"/>
                <a:ea typeface="Calibri" panose="020F0502020204030204" pitchFamily="34" charset="0"/>
                <a:cs typeface="Times New Roman" panose="02020603050405020304" pitchFamily="18" charset="0"/>
              </a:rPr>
              <a:t>Asegurarse que todos los trámites referentes al control patrimonial correspondientes al ejercicio 2014 y anteriores queden debidamente finalizados.</a:t>
            </a:r>
          </a:p>
          <a:p>
            <a:pPr marL="342900" indent="-342900" algn="just">
              <a:lnSpc>
                <a:spcPct val="107000"/>
              </a:lnSpc>
              <a:buFont typeface="+mj-lt"/>
              <a:buAutoNum type="arabicPeriod"/>
            </a:pPr>
            <a:endParaRPr lang="es-MX" sz="1875"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s-MX" sz="1875" dirty="0">
                <a:latin typeface="Calibri" panose="020F0502020204030204" pitchFamily="34" charset="0"/>
                <a:ea typeface="Calibri" panose="020F0502020204030204" pitchFamily="34" charset="0"/>
                <a:cs typeface="Times New Roman" panose="02020603050405020304" pitchFamily="18" charset="0"/>
              </a:rPr>
              <a:t>En su defecto, revisar las razones por las cuales dichos trámites no han sido concluidos y tomar las medidas necesarias para finalizarlos. </a:t>
            </a:r>
          </a:p>
          <a:p>
            <a:pPr marL="342900" indent="-342900" algn="just">
              <a:lnSpc>
                <a:spcPct val="107000"/>
              </a:lnSpc>
              <a:buFont typeface="+mj-lt"/>
              <a:buAutoNum type="arabicPeriod"/>
            </a:pPr>
            <a:endParaRPr lang="es-ES" sz="1875"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upo 6"/>
          <p:cNvGrpSpPr/>
          <p:nvPr/>
        </p:nvGrpSpPr>
        <p:grpSpPr>
          <a:xfrm>
            <a:off x="107504" y="771550"/>
            <a:ext cx="3247296" cy="3244755"/>
            <a:chOff x="-487604" y="483616"/>
            <a:chExt cx="4329728" cy="432634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04" y="483616"/>
              <a:ext cx="4329728" cy="4326340"/>
            </a:xfrm>
            <a:prstGeom prst="rect">
              <a:avLst/>
            </a:prstGeom>
          </p:spPr>
        </p:pic>
        <p:sp>
          <p:nvSpPr>
            <p:cNvPr id="6" name="Rectángulo 5"/>
            <p:cNvSpPr/>
            <p:nvPr/>
          </p:nvSpPr>
          <p:spPr>
            <a:xfrm>
              <a:off x="472503" y="2499840"/>
              <a:ext cx="2291879" cy="954108"/>
            </a:xfrm>
            <a:prstGeom prst="rect">
              <a:avLst/>
            </a:prstGeom>
          </p:spPr>
          <p:txBody>
            <a:bodyPr wrap="square">
              <a:spAutoFit/>
            </a:bodyPr>
            <a:lstStyle/>
            <a:p>
              <a:pPr algn="ctr"/>
              <a:r>
                <a:rPr lang="es-MX" sz="1350" b="1" dirty="0"/>
                <a:t>RECOMENDACIONES </a:t>
              </a:r>
            </a:p>
            <a:p>
              <a:pPr algn="ctr"/>
              <a:r>
                <a:rPr lang="es-MX" sz="1350" b="1" dirty="0"/>
                <a:t>PATRIMONIALES</a:t>
              </a:r>
              <a:br>
                <a:rPr lang="es-MX" sz="1350" b="1" dirty="0"/>
              </a:br>
              <a:endParaRPr lang="es-MX" sz="1350" dirty="0"/>
            </a:p>
          </p:txBody>
        </p:sp>
      </p:grpSp>
    </p:spTree>
    <p:extLst>
      <p:ext uri="{BB962C8B-B14F-4D97-AF65-F5344CB8AC3E}">
        <p14:creationId xmlns:p14="http://schemas.microsoft.com/office/powerpoint/2010/main" val="9814855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795" y="231639"/>
            <a:ext cx="7886700" cy="844538"/>
          </a:xfrm>
        </p:spPr>
        <p:txBody>
          <a:bodyPr>
            <a:noAutofit/>
          </a:bodyPr>
          <a:lstStyle/>
          <a:p>
            <a:pPr marL="342900">
              <a:lnSpc>
                <a:spcPct val="107000"/>
              </a:lnSpc>
              <a:spcAft>
                <a:spcPts val="600"/>
              </a:spcAft>
            </a:pPr>
            <a:r>
              <a:rPr lang="es-MX" sz="21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En caso de que exista algún error en la Nota de Débito que no permita su finalización se procederá de la siguiente manera:  </a:t>
            </a:r>
            <a:endParaRPr lang="es-MX" sz="2100" dirty="0"/>
          </a:p>
        </p:txBody>
      </p:sp>
      <p:sp>
        <p:nvSpPr>
          <p:cNvPr id="3" name="CuadroTexto 2"/>
          <p:cNvSpPr txBox="1"/>
          <p:nvPr/>
        </p:nvSpPr>
        <p:spPr>
          <a:xfrm>
            <a:off x="936484" y="1219574"/>
            <a:ext cx="6997941" cy="369332"/>
          </a:xfrm>
          <a:prstGeom prst="rect">
            <a:avLst/>
          </a:prstGeom>
          <a:noFill/>
        </p:spPr>
        <p:txBody>
          <a:bodyPr wrap="none" rtlCol="0">
            <a:spAutoFit/>
          </a:bodyPr>
          <a:lstStyle/>
          <a:p>
            <a:r>
              <a:rPr lang="es-ES" b="1" dirty="0">
                <a:solidFill>
                  <a:schemeClr val="accent1">
                    <a:lumMod val="50000"/>
                  </a:schemeClr>
                </a:solidFill>
                <a:effectLst>
                  <a:outerShdw blurRad="38100" dist="38100" dir="2700000" algn="tl">
                    <a:srgbClr val="000000">
                      <a:alpha val="43137"/>
                    </a:srgbClr>
                  </a:outerShdw>
                </a:effectLst>
              </a:rPr>
              <a:t>Error</a:t>
            </a:r>
            <a:r>
              <a:rPr lang="es-ES" dirty="0"/>
              <a:t>: La factura no es visible o no hay factura que mostrar en el sistema </a:t>
            </a:r>
            <a:endParaRPr lang="es-MX" dirty="0"/>
          </a:p>
        </p:txBody>
      </p:sp>
      <p:sp>
        <p:nvSpPr>
          <p:cNvPr id="5" name="CuadroTexto 4"/>
          <p:cNvSpPr txBox="1"/>
          <p:nvPr/>
        </p:nvSpPr>
        <p:spPr>
          <a:xfrm>
            <a:off x="925933" y="1751423"/>
            <a:ext cx="7229812" cy="2585323"/>
          </a:xfrm>
          <a:prstGeom prst="rect">
            <a:avLst/>
          </a:prstGeom>
          <a:noFill/>
        </p:spPr>
        <p:txBody>
          <a:bodyPr wrap="square" rtlCol="0">
            <a:spAutoFit/>
          </a:bodyPr>
          <a:lstStyle/>
          <a:p>
            <a:pPr algn="just"/>
            <a:r>
              <a:rPr lang="es-ES" b="1" dirty="0">
                <a:solidFill>
                  <a:schemeClr val="accent1">
                    <a:lumMod val="50000"/>
                  </a:schemeClr>
                </a:solidFill>
                <a:effectLst>
                  <a:outerShdw blurRad="38100" dist="38100" dir="2700000" algn="tl">
                    <a:srgbClr val="000000">
                      <a:alpha val="43137"/>
                    </a:srgbClr>
                  </a:outerShdw>
                </a:effectLst>
              </a:rPr>
              <a:t>Solución</a:t>
            </a:r>
            <a:r>
              <a:rPr lang="es-ES" dirty="0"/>
              <a:t>: Enviar un listado con las notas de débito que presenten esta situación a la Coordinación General de Patrimonio para que se revise el problema a nivel de sistema. </a:t>
            </a:r>
          </a:p>
          <a:p>
            <a:pPr algn="just"/>
            <a:endParaRPr lang="es-ES" dirty="0"/>
          </a:p>
          <a:p>
            <a:pPr algn="just"/>
            <a:r>
              <a:rPr lang="es-ES" dirty="0"/>
              <a:t>Sin embargo, se sugiere solicitar copia de la factura al área de compras, recursos materiales, suministros etc. en caso de ser necesario.</a:t>
            </a:r>
          </a:p>
          <a:p>
            <a:pPr algn="just"/>
            <a:endParaRPr lang="es-ES" dirty="0"/>
          </a:p>
          <a:p>
            <a:pPr algn="just"/>
            <a:r>
              <a:rPr lang="es-ES" dirty="0"/>
              <a:t>* Se deberán verificar las condiciones físicas de los artículos adquiridos para llevar a cabo la inclusión de datos. </a:t>
            </a:r>
            <a:endParaRPr lang="es-MX" dirty="0"/>
          </a:p>
        </p:txBody>
      </p:sp>
      <p:cxnSp>
        <p:nvCxnSpPr>
          <p:cNvPr id="6" name="Conector recto 5"/>
          <p:cNvCxnSpPr/>
          <p:nvPr/>
        </p:nvCxnSpPr>
        <p:spPr>
          <a:xfrm>
            <a:off x="337624" y="1076177"/>
            <a:ext cx="7891976" cy="0"/>
          </a:xfrm>
          <a:prstGeom prst="line">
            <a:avLst/>
          </a:prstGeom>
          <a:ln w="5715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3741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464233" y="728001"/>
            <a:ext cx="7891976" cy="0"/>
          </a:xfrm>
          <a:prstGeom prst="line">
            <a:avLst/>
          </a:prstGeom>
          <a:ln w="57150" cmpd="dbl"/>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669110" y="857582"/>
            <a:ext cx="7419725" cy="1061829"/>
          </a:xfrm>
          <a:prstGeom prst="rect">
            <a:avLst/>
          </a:prstGeom>
          <a:noFill/>
        </p:spPr>
        <p:txBody>
          <a:bodyPr wrap="square" rtlCol="0">
            <a:spAutoFit/>
          </a:bodyPr>
          <a:lstStyle/>
          <a:p>
            <a:r>
              <a:rPr lang="es-ES" sz="2100" b="1" dirty="0">
                <a:solidFill>
                  <a:schemeClr val="accent1">
                    <a:lumMod val="50000"/>
                  </a:schemeClr>
                </a:solidFill>
                <a:effectLst>
                  <a:outerShdw blurRad="38100" dist="38100" dir="2700000" algn="tl">
                    <a:srgbClr val="000000">
                      <a:alpha val="43137"/>
                    </a:srgbClr>
                  </a:outerShdw>
                </a:effectLst>
              </a:rPr>
              <a:t>Error</a:t>
            </a:r>
            <a:r>
              <a:rPr lang="es-ES" sz="2100" dirty="0"/>
              <a:t>: La cantidad de bienes en la nota no coincide con los que ampara la factura o bien, existe una incorrecta codificación de la cuenta de gasto.</a:t>
            </a:r>
            <a:endParaRPr lang="es-MX" sz="2100" dirty="0"/>
          </a:p>
        </p:txBody>
      </p:sp>
      <p:sp>
        <p:nvSpPr>
          <p:cNvPr id="8" name="CuadroTexto 7"/>
          <p:cNvSpPr txBox="1"/>
          <p:nvPr/>
        </p:nvSpPr>
        <p:spPr>
          <a:xfrm>
            <a:off x="744308" y="2316774"/>
            <a:ext cx="7229812" cy="1569660"/>
          </a:xfrm>
          <a:prstGeom prst="rect">
            <a:avLst/>
          </a:prstGeom>
          <a:noFill/>
        </p:spPr>
        <p:txBody>
          <a:bodyPr wrap="square" rtlCol="0">
            <a:spAutoFit/>
          </a:bodyPr>
          <a:lstStyle/>
          <a:p>
            <a:pPr algn="just"/>
            <a:r>
              <a:rPr lang="es-ES" sz="2400" b="1" dirty="0">
                <a:solidFill>
                  <a:schemeClr val="accent1">
                    <a:lumMod val="50000"/>
                  </a:schemeClr>
                </a:solidFill>
                <a:effectLst>
                  <a:outerShdw blurRad="38100" dist="38100" dir="2700000" algn="tl">
                    <a:srgbClr val="000000">
                      <a:alpha val="43137"/>
                    </a:srgbClr>
                  </a:outerShdw>
                </a:effectLst>
              </a:rPr>
              <a:t>Solución</a:t>
            </a:r>
            <a:r>
              <a:rPr lang="es-ES" sz="2400" dirty="0"/>
              <a:t>: Gestionar ante la dirección de finanzas una póliza de ajuste para corregir la situación, ajustándose automáticamente la cantidad de bienes cargados en el inventario</a:t>
            </a:r>
            <a:endParaRPr lang="es-MX" sz="2400" dirty="0"/>
          </a:p>
        </p:txBody>
      </p:sp>
    </p:spTree>
    <p:extLst>
      <p:ext uri="{BB962C8B-B14F-4D97-AF65-F5344CB8AC3E}">
        <p14:creationId xmlns:p14="http://schemas.microsoft.com/office/powerpoint/2010/main" val="29782265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10208"/>
            <a:ext cx="7886700" cy="738026"/>
          </a:xfrm>
        </p:spPr>
        <p:txBody>
          <a:bodyPr>
            <a:normAutofit fontScale="90000"/>
          </a:bodyPr>
          <a:lstStyle/>
          <a:p>
            <a:pPr algn="ctr"/>
            <a:r>
              <a:rPr lang="es-MX" sz="36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Recomendaciones</a:t>
            </a:r>
            <a:r>
              <a:rPr lang="es-MX" sz="3600" cap="small" dirty="0">
                <a:solidFill>
                  <a:srgbClr val="D61A0C"/>
                </a:solidFill>
              </a:rPr>
              <a:t> </a:t>
            </a:r>
            <a:r>
              <a:rPr lang="es-MX" sz="3600" cap="small"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2015</a:t>
            </a:r>
            <a: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MX" sz="2400" b="1" cap="small" dirty="0">
              <a:solidFill>
                <a:srgbClr val="D61A0C"/>
              </a:solidFill>
            </a:endParaRPr>
          </a:p>
        </p:txBody>
      </p:sp>
    </p:spTree>
    <p:extLst>
      <p:ext uri="{BB962C8B-B14F-4D97-AF65-F5344CB8AC3E}">
        <p14:creationId xmlns:p14="http://schemas.microsoft.com/office/powerpoint/2010/main" val="3646775682"/>
      </p:ext>
    </p:extLst>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899595" y="1113705"/>
            <a:ext cx="7776862" cy="1938992"/>
          </a:xfrm>
          <a:prstGeom prst="rect">
            <a:avLst/>
          </a:prstGeom>
          <a:noFill/>
          <a:ln>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0" cap="none" spc="0" baseline="0" dirty="0">
                <a:uFillTx/>
                <a:latin typeface="+mj-lt"/>
                <a:ea typeface=""/>
                <a:cs typeface=""/>
              </a:rPr>
              <a:t>La vigencia de los contratos laborales y civiles (honorarios puros y asimilables a salario), tendrán validez a partir de la fecha que se señale en las autorizaciones correspondientes, dicha vigencia no podrá rebasar el año fiscal </a:t>
            </a:r>
            <a:r>
              <a:rPr lang="es-ES" sz="2400" b="0" i="0" u="none" strike="noStrike" kern="0" cap="none" spc="0" baseline="0" dirty="0" smtClean="0">
                <a:uFillTx/>
                <a:latin typeface="+mj-lt"/>
                <a:ea typeface=""/>
                <a:cs typeface=""/>
              </a:rPr>
              <a:t>2015.</a:t>
            </a:r>
            <a:endParaRPr lang="es-ES"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0" cap="none" spc="0" baseline="0" dirty="0">
              <a:uFillTx/>
              <a:latin typeface="+mj-lt"/>
              <a:ea typeface=""/>
              <a:cs typeface=""/>
            </a:endParaRPr>
          </a:p>
        </p:txBody>
      </p:sp>
      <p:sp>
        <p:nvSpPr>
          <p:cNvPr id="7" name="Título 1"/>
          <p:cNvSpPr>
            <a:spLocks noGrp="1"/>
          </p:cNvSpPr>
          <p:nvPr>
            <p:ph type="title"/>
          </p:nvPr>
        </p:nvSpPr>
        <p:spPr>
          <a:xfrm>
            <a:off x="1931350" y="100793"/>
            <a:ext cx="6854935" cy="687557"/>
          </a:xfrm>
        </p:spPr>
        <p:txBody>
          <a:bodyPr>
            <a:normAutofit/>
          </a:bodyPr>
          <a:lstStyle/>
          <a:p>
            <a:pPr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Lineamientos para la autorización de contratos (laborales y civiles)</a:t>
            </a:r>
          </a:p>
        </p:txBody>
      </p:sp>
    </p:spTree>
    <p:extLst>
      <p:ext uri="{BB962C8B-B14F-4D97-AF65-F5344CB8AC3E}">
        <p14:creationId xmlns:p14="http://schemas.microsoft.com/office/powerpoint/2010/main" val="294012759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76015" y="609029"/>
            <a:ext cx="8520157" cy="4185761"/>
          </a:xfrm>
          <a:prstGeom prst="rect">
            <a:avLst/>
          </a:prstGeom>
          <a:noFill/>
          <a:ln>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900" b="0" i="0" u="none" strike="noStrike" kern="0" cap="none" spc="0" baseline="0" dirty="0">
                <a:uFillTx/>
                <a:latin typeface="+mj-lt"/>
                <a:ea typeface=""/>
                <a:cs typeface=""/>
              </a:rPr>
              <a:t>El registro de los recursos financieros, deberá considerarse el último nivel del clasificador por objeto del gasto (partida específica o partida analítica), según corresponda.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9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900" b="0" i="0" u="none" strike="noStrike" kern="0" cap="none" spc="0" baseline="0" dirty="0">
                <a:uFillTx/>
                <a:latin typeface="+mj-lt"/>
                <a:ea typeface=""/>
                <a:cs typeface=""/>
              </a:rPr>
              <a:t>Para las adquisiciones de bienes considerar las políticas  contables aplicables a los activos fijos:</a:t>
            </a:r>
          </a:p>
          <a:p>
            <a:pPr marL="719138" marR="0" lvl="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900" b="0" i="0" u="none" strike="noStrike" kern="0" cap="none" spc="0" baseline="0" dirty="0">
                <a:uFillTx/>
                <a:latin typeface="+mj-lt"/>
                <a:ea typeface=""/>
                <a:cs typeface=""/>
              </a:rPr>
              <a:t/>
            </a:r>
            <a:br>
              <a:rPr lang="es-MX" sz="1900" b="0" i="0" u="none" strike="noStrike" kern="0" cap="none" spc="0" baseline="0" dirty="0">
                <a:uFillTx/>
                <a:latin typeface="+mj-lt"/>
                <a:ea typeface=""/>
                <a:cs typeface=""/>
              </a:rPr>
            </a:br>
            <a:r>
              <a:rPr lang="es-MX" sz="1900" b="0" i="0" u="none" strike="noStrike" kern="0" cap="none" spc="0" baseline="0" dirty="0">
                <a:uFillTx/>
                <a:latin typeface="+mj-lt"/>
                <a:ea typeface=""/>
                <a:cs typeface=""/>
              </a:rPr>
              <a:t>Cuentas capitalizables: partidas de COG comprendidas en el  capítulo 5: Considerar la programación para adquisición de bienes  con un valor unitario mayor  35 salarios mínimos</a:t>
            </a:r>
            <a:r>
              <a:rPr lang="es-MX" sz="1900" b="0" i="0" u="none" strike="noStrike" kern="0" cap="none" spc="0" baseline="0" dirty="0" smtClean="0">
                <a:uFillTx/>
                <a:latin typeface="+mj-lt"/>
                <a:ea typeface=""/>
                <a:cs typeface=""/>
              </a:rPr>
              <a:t>.</a:t>
            </a:r>
          </a:p>
          <a:p>
            <a:pPr marL="719138" marR="0" lvl="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900" kern="0" dirty="0">
              <a:latin typeface="+mj-lt"/>
              <a:ea typeface=""/>
              <a:cs typeface=""/>
            </a:endParaRPr>
          </a:p>
          <a:p>
            <a:pPr marL="719138" algn="just">
              <a:defRPr sz="1800" b="0" i="0" u="none" strike="noStrike" kern="0" cap="none" spc="0" baseline="0">
                <a:solidFill>
                  <a:srgbClr val="000000"/>
                </a:solidFill>
                <a:uFillTx/>
              </a:defRPr>
            </a:pPr>
            <a:r>
              <a:rPr lang="es-MX" sz="1900" kern="0" dirty="0">
                <a:latin typeface="+mj-lt"/>
              </a:rPr>
              <a:t>Partidas de COG comprendidas en la partida genérica 299: Considerar la programación para adquisición de bienes  con un valor unitario menor  a   35 salarios </a:t>
            </a:r>
            <a:r>
              <a:rPr lang="es-MX" sz="1900" kern="0" dirty="0" smtClean="0">
                <a:latin typeface="+mj-lt"/>
              </a:rPr>
              <a:t>mínimos.</a:t>
            </a:r>
            <a:endParaRPr lang="es-MX" sz="1900" kern="0" dirty="0">
              <a:latin typeface="+mj-lt"/>
            </a:endParaRPr>
          </a:p>
        </p:txBody>
      </p:sp>
      <p:sp>
        <p:nvSpPr>
          <p:cNvPr id="6" name="Título 1"/>
          <p:cNvSpPr>
            <a:spLocks noGrp="1"/>
          </p:cNvSpPr>
          <p:nvPr>
            <p:ph type="title"/>
          </p:nvPr>
        </p:nvSpPr>
        <p:spPr>
          <a:xfrm>
            <a:off x="1931350" y="100793"/>
            <a:ext cx="6854935" cy="360680"/>
          </a:xfrm>
        </p:spPr>
        <p:txBody>
          <a:bodyPr>
            <a:noAutofit/>
          </a:bodyPr>
          <a:lstStyle/>
          <a:p>
            <a:pPr lvl="0"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Programación de recursos financieros</a:t>
            </a:r>
          </a:p>
        </p:txBody>
      </p:sp>
    </p:spTree>
    <p:extLst>
      <p:ext uri="{BB962C8B-B14F-4D97-AF65-F5344CB8AC3E}">
        <p14:creationId xmlns:p14="http://schemas.microsoft.com/office/powerpoint/2010/main" val="65728864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2528" y="1762997"/>
            <a:ext cx="6858000" cy="1790700"/>
          </a:xfrm>
        </p:spPr>
        <p:txBody>
          <a:bodyPr>
            <a:noAutofit/>
          </a:bodyPr>
          <a:lstStyle/>
          <a:p>
            <a:r>
              <a:rPr lang="es-MX" sz="3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PARTICIPACIÓN DE LA COORDINACIÓN GENERAL DE PATRIMONIO</a:t>
            </a:r>
            <a:r>
              <a:rPr lang="es-MX" sz="3300" b="1" dirty="0">
                <a:effectLst>
                  <a:outerShdw blurRad="38100" dist="38100" dir="2700000" algn="tl">
                    <a:srgbClr val="000000">
                      <a:alpha val="43137"/>
                    </a:srgbClr>
                  </a:outerShdw>
                </a:effectLst>
              </a:rPr>
              <a:t/>
            </a:r>
            <a:br>
              <a:rPr lang="es-MX" sz="3300" b="1" dirty="0">
                <a:effectLst>
                  <a:outerShdw blurRad="38100" dist="38100" dir="2700000" algn="tl">
                    <a:srgbClr val="000000">
                      <a:alpha val="43137"/>
                    </a:srgbClr>
                  </a:outerShdw>
                </a:effectLst>
              </a:rPr>
            </a:br>
            <a:endParaRPr lang="es-MX" sz="3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13104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424114" y="260369"/>
            <a:ext cx="5347985" cy="4631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7766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26" y="893054"/>
            <a:ext cx="2499035" cy="3597513"/>
          </a:xfrm>
          <a:prstGeom prst="rect">
            <a:avLst/>
          </a:prstGeom>
        </p:spPr>
      </p:pic>
      <p:sp>
        <p:nvSpPr>
          <p:cNvPr id="6" name="Rectángulo 5"/>
          <p:cNvSpPr/>
          <p:nvPr/>
        </p:nvSpPr>
        <p:spPr>
          <a:xfrm>
            <a:off x="3473355" y="635665"/>
            <a:ext cx="5104262" cy="3877985"/>
          </a:xfrm>
          <a:prstGeom prst="rect">
            <a:avLst/>
          </a:prstGeom>
        </p:spPr>
        <p:txBody>
          <a:bodyPr wrap="square">
            <a:spAutoFit/>
          </a:bodyPr>
          <a:lstStyle/>
          <a:p>
            <a:pPr algn="just"/>
            <a:endParaRPr lang="es-MX" sz="600" dirty="0">
              <a:solidFill>
                <a:srgbClr val="000000"/>
              </a:solidFill>
              <a:effectLst>
                <a:outerShdw blurRad="38100" dist="38100" dir="2700000" algn="tl">
                  <a:srgbClr val="000000">
                    <a:alpha val="43137"/>
                  </a:srgbClr>
                </a:outerShdw>
              </a:effectLst>
              <a:latin typeface="Calibri" panose="020F0502020204030204" pitchFamily="34" charset="0"/>
            </a:endParaRPr>
          </a:p>
          <a:p>
            <a:pPr marL="428625" indent="-428625" algn="just">
              <a:buFont typeface="Wingdings" panose="05000000000000000000" pitchFamily="2" charset="2"/>
              <a:buChar char="ü"/>
            </a:pPr>
            <a:r>
              <a:rPr lang="es-MX" sz="3000" dirty="0">
                <a:latin typeface="Calibri" panose="020F0502020204030204" pitchFamily="34" charset="0"/>
              </a:rPr>
              <a:t>Es importante tomar en cuenta que el registro de bienes esta vinculado al ejercicio del gasto, por tanto los bienes se cargan en la Unidad Responsable (Ures) en la cual se ejerce el presupuesto. </a:t>
            </a:r>
            <a:endParaRPr lang="es-MX" sz="3000" dirty="0"/>
          </a:p>
        </p:txBody>
      </p:sp>
    </p:spTree>
    <p:extLst>
      <p:ext uri="{BB962C8B-B14F-4D97-AF65-F5344CB8AC3E}">
        <p14:creationId xmlns:p14="http://schemas.microsoft.com/office/powerpoint/2010/main" val="12170569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115705" y="542498"/>
            <a:ext cx="6745406" cy="4135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9565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722313" y="1878806"/>
            <a:ext cx="7772400" cy="1125141"/>
          </a:xfrm>
        </p:spPr>
        <p:txBody>
          <a:bodyPr rtlCol="0">
            <a:noAutofit/>
          </a:bodyPr>
          <a:lstStyle/>
          <a:p>
            <a:pPr algn="ctr" fontAlgn="auto">
              <a:spcAft>
                <a:spcPts val="0"/>
              </a:spcAft>
              <a:buFont typeface="Arial" pitchFamily="34" charset="0"/>
              <a:buNone/>
              <a:defRPr/>
            </a:pPr>
            <a:endParaRPr lang="es-ES" sz="3600" b="1" i="1" dirty="0" smtClean="0">
              <a:solidFill>
                <a:srgbClr val="6E2235"/>
              </a:solidFill>
              <a:latin typeface="+mj-lt"/>
              <a:ea typeface="+mj-ea"/>
              <a:cs typeface="+mj-cs"/>
            </a:endParaRPr>
          </a:p>
          <a:p>
            <a:pPr algn="ctr" fontAlgn="auto">
              <a:spcAft>
                <a:spcPts val="0"/>
              </a:spcAft>
              <a:buFont typeface="Arial" pitchFamily="34" charset="0"/>
              <a:buNone/>
              <a:defRPr/>
            </a:pPr>
            <a:endParaRPr lang="es-ES" sz="3600" b="1" i="1" dirty="0" smtClean="0">
              <a:solidFill>
                <a:srgbClr val="6E2235"/>
              </a:solidFill>
              <a:latin typeface="+mj-lt"/>
              <a:ea typeface="+mj-ea"/>
              <a:cs typeface="+mj-cs"/>
            </a:endParaRPr>
          </a:p>
          <a:p>
            <a:pPr algn="ctr">
              <a:spcBef>
                <a:spcPts val="0"/>
              </a:spcBef>
              <a:buFont typeface="Arial" pitchFamily="34" charset="0"/>
              <a:buNone/>
              <a:defRPr/>
            </a:pPr>
            <a:r>
              <a:rPr lang="es-MX" sz="3000" b="1"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Cronograma P3e</a:t>
            </a:r>
          </a:p>
          <a:p>
            <a:pPr algn="ctr" fontAlgn="auto">
              <a:spcAft>
                <a:spcPts val="0"/>
              </a:spcAft>
              <a:buFont typeface="Arial" pitchFamily="34" charset="0"/>
              <a:buNone/>
              <a:defRPr/>
            </a:pPr>
            <a:endParaRPr lang="es-MX" sz="3600" b="1" i="1" dirty="0">
              <a:solidFill>
                <a:srgbClr val="6E2235"/>
              </a:solidFill>
              <a:latin typeface="+mj-lt"/>
              <a:ea typeface="+mj-ea"/>
              <a:cs typeface="+mj-cs"/>
            </a:endParaRPr>
          </a:p>
        </p:txBody>
      </p:sp>
      <p:sp>
        <p:nvSpPr>
          <p:cNvPr id="3" name="2 Marcador de número de diapositiva"/>
          <p:cNvSpPr>
            <a:spLocks noGrp="1"/>
          </p:cNvSpPr>
          <p:nvPr>
            <p:ph type="sldNum" sz="quarter" idx="12"/>
          </p:nvPr>
        </p:nvSpPr>
        <p:spPr/>
        <p:txBody>
          <a:bodyPr/>
          <a:lstStyle/>
          <a:p>
            <a:pPr>
              <a:defRPr/>
            </a:pPr>
            <a:fld id="{4767EA52-8446-428F-BDAB-E1EC16EED9D0}" type="slidenum">
              <a:rPr lang="en-US"/>
              <a:pPr>
                <a:defRPr/>
              </a:pPr>
              <a:t>7</a:t>
            </a:fld>
            <a:endParaRPr lang="en-US"/>
          </a:p>
        </p:txBody>
      </p:sp>
    </p:spTree>
    <p:extLst>
      <p:ext uri="{BB962C8B-B14F-4D97-AF65-F5344CB8AC3E}">
        <p14:creationId xmlns:p14="http://schemas.microsoft.com/office/powerpoint/2010/main" val="39781814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92231" y="470848"/>
            <a:ext cx="8304953" cy="4297285"/>
          </a:xfrm>
          <a:prstGeom prst="rect">
            <a:avLst/>
          </a:prstGeom>
        </p:spPr>
      </p:pic>
      <p:sp>
        <p:nvSpPr>
          <p:cNvPr id="7" name="Rectángulo 6"/>
          <p:cNvSpPr/>
          <p:nvPr/>
        </p:nvSpPr>
        <p:spPr>
          <a:xfrm>
            <a:off x="3943295" y="1254616"/>
            <a:ext cx="4572000" cy="3416320"/>
          </a:xfrm>
          <a:prstGeom prst="rect">
            <a:avLst/>
          </a:prstGeom>
        </p:spPr>
        <p:txBody>
          <a:bodyPr>
            <a:spAutoFit/>
          </a:bodyPr>
          <a:lstStyle/>
          <a:p>
            <a:pPr marL="257175" indent="-257175" algn="just">
              <a:buFont typeface="Wingdings" panose="05000000000000000000" pitchFamily="2" charset="2"/>
              <a:buChar char="ü"/>
            </a:pPr>
            <a:r>
              <a:rPr lang="es-MX" dirty="0">
                <a:solidFill>
                  <a:srgbClr val="002060"/>
                </a:solidFill>
              </a:rPr>
              <a:t>Registro inicia con la recepción de los bienes.</a:t>
            </a:r>
          </a:p>
          <a:p>
            <a:pPr marL="257175" indent="-257175" algn="just">
              <a:buFont typeface="Wingdings" panose="05000000000000000000" pitchFamily="2" charset="2"/>
              <a:buChar char="ü"/>
            </a:pPr>
            <a:endParaRPr lang="es-MX" dirty="0">
              <a:solidFill>
                <a:srgbClr val="002060"/>
              </a:solidFill>
            </a:endParaRPr>
          </a:p>
          <a:p>
            <a:pPr marL="257175" indent="-257175" algn="just">
              <a:buFont typeface="Wingdings" panose="05000000000000000000" pitchFamily="2" charset="2"/>
              <a:buChar char="ü"/>
            </a:pPr>
            <a:r>
              <a:rPr lang="es-MX" dirty="0">
                <a:solidFill>
                  <a:srgbClr val="002060"/>
                </a:solidFill>
              </a:rPr>
              <a:t>Plazo de 30 días para concluir registro.</a:t>
            </a:r>
          </a:p>
          <a:p>
            <a:pPr algn="just"/>
            <a:endParaRPr lang="es-MX" dirty="0">
              <a:solidFill>
                <a:srgbClr val="002060"/>
              </a:solidFill>
            </a:endParaRPr>
          </a:p>
          <a:p>
            <a:pPr marL="257175" indent="-257175" algn="just">
              <a:buFont typeface="Wingdings" panose="05000000000000000000" pitchFamily="2" charset="2"/>
              <a:buChar char="ü"/>
            </a:pPr>
            <a:r>
              <a:rPr lang="es-MX" dirty="0">
                <a:solidFill>
                  <a:srgbClr val="002060"/>
                </a:solidFill>
              </a:rPr>
              <a:t>Verificar condiciones físicas y técnicas de los bienes.</a:t>
            </a:r>
          </a:p>
          <a:p>
            <a:pPr marL="257175" indent="-257175" algn="just">
              <a:buFont typeface="Wingdings" panose="05000000000000000000" pitchFamily="2" charset="2"/>
              <a:buChar char="ü"/>
            </a:pPr>
            <a:endParaRPr lang="es-ES" dirty="0">
              <a:solidFill>
                <a:srgbClr val="002060"/>
              </a:solidFill>
            </a:endParaRPr>
          </a:p>
          <a:p>
            <a:pPr marL="257175" indent="-257175" algn="just">
              <a:buFont typeface="Wingdings" panose="05000000000000000000" pitchFamily="2" charset="2"/>
              <a:buChar char="ü"/>
            </a:pPr>
            <a:r>
              <a:rPr lang="es-MX" dirty="0">
                <a:solidFill>
                  <a:srgbClr val="002060"/>
                </a:solidFill>
              </a:rPr>
              <a:t>Valor de registro será  el de adquisición incluido el IVA (cuando no es recuperable), aranceles de importación y gastos (transportación, almacenamiento, otros).</a:t>
            </a:r>
          </a:p>
        </p:txBody>
      </p:sp>
      <p:sp>
        <p:nvSpPr>
          <p:cNvPr id="8" name="Rectángulo 7"/>
          <p:cNvSpPr/>
          <p:nvPr/>
        </p:nvSpPr>
        <p:spPr>
          <a:xfrm>
            <a:off x="1030971" y="613518"/>
            <a:ext cx="2694868" cy="507831"/>
          </a:xfrm>
          <a:prstGeom prst="rect">
            <a:avLst/>
          </a:prstGeom>
        </p:spPr>
        <p:txBody>
          <a:bodyPr wrap="square">
            <a:spAutoFit/>
          </a:bodyPr>
          <a:lstStyle/>
          <a:p>
            <a:r>
              <a:rPr lang="es-MX" sz="27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Lineamientos</a:t>
            </a:r>
            <a:endParaRPr lang="es-MX" sz="2700" dirty="0"/>
          </a:p>
        </p:txBody>
      </p:sp>
    </p:spTree>
    <p:extLst>
      <p:ext uri="{BB962C8B-B14F-4D97-AF65-F5344CB8AC3E}">
        <p14:creationId xmlns:p14="http://schemas.microsoft.com/office/powerpoint/2010/main" val="8468640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92231" y="470848"/>
            <a:ext cx="8397981" cy="4297285"/>
          </a:xfrm>
          <a:prstGeom prst="rect">
            <a:avLst/>
          </a:prstGeom>
        </p:spPr>
      </p:pic>
      <p:sp>
        <p:nvSpPr>
          <p:cNvPr id="7" name="Rectángulo 6"/>
          <p:cNvSpPr/>
          <p:nvPr/>
        </p:nvSpPr>
        <p:spPr>
          <a:xfrm>
            <a:off x="4025183" y="1097898"/>
            <a:ext cx="4572000" cy="3693319"/>
          </a:xfrm>
          <a:prstGeom prst="rect">
            <a:avLst/>
          </a:prstGeom>
        </p:spPr>
        <p:txBody>
          <a:bodyPr>
            <a:spAutoFit/>
          </a:bodyPr>
          <a:lstStyle/>
          <a:p>
            <a:pPr marL="257175" indent="-257175" algn="just">
              <a:buFont typeface="Wingdings" panose="05000000000000000000" pitchFamily="2" charset="2"/>
              <a:buChar char="ü"/>
            </a:pPr>
            <a:r>
              <a:rPr lang="es-MX" dirty="0">
                <a:solidFill>
                  <a:srgbClr val="002060"/>
                </a:solidFill>
              </a:rPr>
              <a:t>Bienes en donación, valor estimado. (recabar documento)</a:t>
            </a:r>
          </a:p>
          <a:p>
            <a:pPr marL="257175" indent="-257175" algn="just">
              <a:buFont typeface="Wingdings" panose="05000000000000000000" pitchFamily="2" charset="2"/>
              <a:buChar char="ü"/>
            </a:pPr>
            <a:endParaRPr lang="es-MX" dirty="0">
              <a:solidFill>
                <a:srgbClr val="002060"/>
              </a:solidFill>
            </a:endParaRPr>
          </a:p>
          <a:p>
            <a:pPr marL="257175" indent="-257175" algn="just">
              <a:buFont typeface="Wingdings" panose="05000000000000000000" pitchFamily="2" charset="2"/>
              <a:buChar char="ü"/>
            </a:pPr>
            <a:r>
              <a:rPr lang="es-MX" dirty="0">
                <a:solidFill>
                  <a:srgbClr val="002060"/>
                </a:solidFill>
              </a:rPr>
              <a:t>Bienes manufacturados, costo de producción o transformación.</a:t>
            </a:r>
          </a:p>
          <a:p>
            <a:pPr marL="257175" indent="-257175" algn="just">
              <a:buFont typeface="Wingdings" panose="05000000000000000000" pitchFamily="2" charset="2"/>
              <a:buChar char="ü"/>
            </a:pPr>
            <a:endParaRPr lang="es-ES" dirty="0">
              <a:solidFill>
                <a:srgbClr val="002060"/>
              </a:solidFill>
            </a:endParaRPr>
          </a:p>
          <a:p>
            <a:pPr marL="257175" indent="-257175" algn="just">
              <a:buFont typeface="Wingdings" panose="05000000000000000000" pitchFamily="2" charset="2"/>
              <a:buChar char="ü"/>
            </a:pPr>
            <a:r>
              <a:rPr lang="es-MX" dirty="0">
                <a:solidFill>
                  <a:srgbClr val="002060"/>
                </a:solidFill>
              </a:rPr>
              <a:t>En caso de no conocer el valor del bien, deberá ser asignado tomando el valor de bienes con similares  contando con cotización, opinión de valor o equivalente.</a:t>
            </a:r>
          </a:p>
          <a:p>
            <a:pPr marL="257175" indent="-257175" algn="just">
              <a:buFont typeface="Wingdings" panose="05000000000000000000" pitchFamily="2" charset="2"/>
              <a:buChar char="ü"/>
            </a:pPr>
            <a:endParaRPr lang="es-ES" dirty="0">
              <a:solidFill>
                <a:srgbClr val="002060"/>
              </a:solidFill>
            </a:endParaRPr>
          </a:p>
          <a:p>
            <a:pPr marL="257175" indent="-257175" algn="just">
              <a:buFont typeface="Wingdings" panose="05000000000000000000" pitchFamily="2" charset="2"/>
              <a:buChar char="ü"/>
            </a:pPr>
            <a:r>
              <a:rPr lang="es-MX" dirty="0">
                <a:solidFill>
                  <a:srgbClr val="002060"/>
                </a:solidFill>
              </a:rPr>
              <a:t>NO adquirir activos con recursos provenientes de fondos distintos.</a:t>
            </a:r>
          </a:p>
        </p:txBody>
      </p:sp>
      <p:sp>
        <p:nvSpPr>
          <p:cNvPr id="4" name="Rectángulo 3"/>
          <p:cNvSpPr/>
          <p:nvPr/>
        </p:nvSpPr>
        <p:spPr>
          <a:xfrm>
            <a:off x="1030971" y="613518"/>
            <a:ext cx="2694868" cy="507831"/>
          </a:xfrm>
          <a:prstGeom prst="rect">
            <a:avLst/>
          </a:prstGeom>
        </p:spPr>
        <p:txBody>
          <a:bodyPr wrap="square">
            <a:spAutoFit/>
          </a:bodyPr>
          <a:lstStyle/>
          <a:p>
            <a:r>
              <a:rPr lang="es-MX" sz="27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Lineamientos</a:t>
            </a:r>
            <a:endParaRPr lang="es-MX" sz="2700" dirty="0"/>
          </a:p>
        </p:txBody>
      </p:sp>
    </p:spTree>
    <p:extLst>
      <p:ext uri="{BB962C8B-B14F-4D97-AF65-F5344CB8AC3E}">
        <p14:creationId xmlns:p14="http://schemas.microsoft.com/office/powerpoint/2010/main" val="4187482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8650" y="273844"/>
            <a:ext cx="7886700" cy="3523646"/>
          </a:xfrm>
        </p:spPr>
        <p:txBody>
          <a:bodyPr>
            <a:normAutofit/>
          </a:bodyPr>
          <a:lstStyle/>
          <a:p>
            <a:pPr algn="ctr"/>
            <a:r>
              <a:rPr lang="es-MX" dirty="0"/>
              <a:t/>
            </a:r>
            <a:br>
              <a:rPr lang="es-MX" dirty="0"/>
            </a:br>
            <a:r>
              <a:rPr lang="es-MX"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CONSIDERACIONES EN MATERIA DE FACTURACIÓN </a:t>
            </a:r>
          </a:p>
        </p:txBody>
      </p:sp>
    </p:spTree>
    <p:extLst>
      <p:ext uri="{BB962C8B-B14F-4D97-AF65-F5344CB8AC3E}">
        <p14:creationId xmlns:p14="http://schemas.microsoft.com/office/powerpoint/2010/main" val="27106794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9097" y="181722"/>
            <a:ext cx="8245807" cy="994172"/>
          </a:xfrm>
        </p:spPr>
        <p:txBody>
          <a:bodyPr>
            <a:normAutofit fontScale="90000"/>
          </a:bodyPr>
          <a:lstStyle/>
          <a:p>
            <a:r>
              <a:rPr lang="es-MX" dirty="0" smtClean="0"/>
              <a:t/>
            </a:r>
            <a:br>
              <a:rPr lang="es-MX" dirty="0" smtClean="0"/>
            </a:br>
            <a:r>
              <a:rPr lang="x-none" b="1" dirty="0">
                <a:solidFill>
                  <a:schemeClr val="accent1">
                    <a:lumMod val="50000"/>
                  </a:schemeClr>
                </a:solidFill>
                <a:latin typeface="Calibri" panose="020F0502020204030204" pitchFamily="34" charset="0"/>
                <a:cs typeface="Times New Roman" panose="02020603050405020304" pitchFamily="18" charset="0"/>
              </a:rPr>
              <a:t>E</a:t>
            </a: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quipo de c</a:t>
            </a:r>
            <a:r>
              <a:rPr lang="x-none" b="1" dirty="0" err="1">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ó</a:t>
            </a:r>
            <a:r>
              <a:rPr lang="es-MX" b="1" dirty="0" err="1"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mputo</a:t>
            </a:r>
            <a:endParaRPr lang="es-MX"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www.iniciocafe.com/var/productos/16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33" y="1762120"/>
            <a:ext cx="2306933" cy="230693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173104" y="2326964"/>
            <a:ext cx="880281" cy="1200329"/>
          </a:xfrm>
          <a:prstGeom prst="rect">
            <a:avLst/>
          </a:prstGeom>
        </p:spPr>
        <p:txBody>
          <a:bodyPr wrap="square">
            <a:spAutoFit/>
          </a:bodyPr>
          <a:lstStyle/>
          <a:p>
            <a:r>
              <a:rPr lang="es-MX" sz="7200" dirty="0">
                <a:solidFill>
                  <a:schemeClr val="accent1">
                    <a:lumMod val="50000"/>
                  </a:schemeClr>
                </a:solidFill>
                <a:effectLst>
                  <a:outerShdw blurRad="38100" dist="38100" dir="2700000" algn="tl">
                    <a:srgbClr val="000000">
                      <a:alpha val="43137"/>
                    </a:srgbClr>
                  </a:outerShdw>
                </a:effectLst>
              </a:rPr>
              <a:t>SI</a:t>
            </a:r>
            <a:endParaRPr lang="es-MX" sz="1350" dirty="0">
              <a:solidFill>
                <a:schemeClr val="accent1">
                  <a:lumMod val="50000"/>
                </a:schemeClr>
              </a:solidFill>
              <a:effectLst>
                <a:outerShdw blurRad="38100" dist="38100" dir="2700000" algn="tl">
                  <a:srgbClr val="000000">
                    <a:alpha val="43137"/>
                  </a:srgbClr>
                </a:outerShdw>
              </a:effectLst>
            </a:endParaRPr>
          </a:p>
        </p:txBody>
      </p:sp>
      <p:sp>
        <p:nvSpPr>
          <p:cNvPr id="5" name="Abrir llave 4"/>
          <p:cNvSpPr/>
          <p:nvPr/>
        </p:nvSpPr>
        <p:spPr>
          <a:xfrm>
            <a:off x="4053385" y="1361365"/>
            <a:ext cx="518615" cy="31219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6" name="Rectángulo 5"/>
          <p:cNvSpPr/>
          <p:nvPr/>
        </p:nvSpPr>
        <p:spPr>
          <a:xfrm>
            <a:off x="4572000" y="1641207"/>
            <a:ext cx="4036325" cy="2585323"/>
          </a:xfrm>
          <a:prstGeom prst="rect">
            <a:avLst/>
          </a:prstGeom>
        </p:spPr>
        <p:txBody>
          <a:bodyPr wrap="square">
            <a:spAutoFit/>
          </a:bodyPr>
          <a:lstStyle/>
          <a:p>
            <a:pPr marL="257175" indent="-257175">
              <a:buFont typeface="Wingdings" panose="05000000000000000000" pitchFamily="2" charset="2"/>
              <a:buChar char="ü"/>
            </a:pPr>
            <a:r>
              <a:rPr lang="es-MX" dirty="0"/>
              <a:t>Desglose de artículos que conforman el equipo (CPU, Monitor, teclado, Mouse, etc.) precisando valor unitario para cada uno de ellos.</a:t>
            </a:r>
          </a:p>
          <a:p>
            <a:endParaRPr lang="es-MX" dirty="0"/>
          </a:p>
          <a:p>
            <a:pPr marL="257175" indent="-257175">
              <a:buFont typeface="Wingdings" panose="05000000000000000000" pitchFamily="2" charset="2"/>
              <a:buChar char="ü"/>
            </a:pPr>
            <a:r>
              <a:rPr lang="es-MX" dirty="0"/>
              <a:t>En caso contrario se deberá registrar como computadora y especificar los datos de cada uno de los artículos en el campo de descripción.</a:t>
            </a:r>
          </a:p>
        </p:txBody>
      </p:sp>
    </p:spTree>
    <p:extLst>
      <p:ext uri="{BB962C8B-B14F-4D97-AF65-F5344CB8AC3E}">
        <p14:creationId xmlns:p14="http://schemas.microsoft.com/office/powerpoint/2010/main" val="30943634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iciocafe.com/var/productos/16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97" y="1646030"/>
            <a:ext cx="2306933" cy="230693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799267" y="2333703"/>
            <a:ext cx="1422779" cy="1200329"/>
          </a:xfrm>
          <a:prstGeom prst="rect">
            <a:avLst/>
          </a:prstGeom>
        </p:spPr>
        <p:txBody>
          <a:bodyPr wrap="square">
            <a:spAutoFit/>
          </a:bodyPr>
          <a:lstStyle/>
          <a:p>
            <a:r>
              <a:rPr lang="es-MX" sz="7200" dirty="0">
                <a:solidFill>
                  <a:schemeClr val="accent1">
                    <a:lumMod val="50000"/>
                  </a:schemeClr>
                </a:solidFill>
                <a:effectLst>
                  <a:outerShdw blurRad="38100" dist="38100" dir="2700000" algn="tl">
                    <a:srgbClr val="000000">
                      <a:alpha val="43137"/>
                    </a:srgbClr>
                  </a:outerShdw>
                </a:effectLst>
              </a:rPr>
              <a:t>NO</a:t>
            </a:r>
            <a:endParaRPr lang="es-MX" sz="1350" dirty="0">
              <a:solidFill>
                <a:schemeClr val="accent1">
                  <a:lumMod val="50000"/>
                </a:schemeClr>
              </a:solidFill>
              <a:effectLst>
                <a:outerShdw blurRad="38100" dist="38100" dir="2700000" algn="tl">
                  <a:srgbClr val="000000">
                    <a:alpha val="43137"/>
                  </a:srgbClr>
                </a:outerShdw>
              </a:effectLst>
            </a:endParaRPr>
          </a:p>
        </p:txBody>
      </p:sp>
      <p:sp>
        <p:nvSpPr>
          <p:cNvPr id="5" name="Abrir llave 4"/>
          <p:cNvSpPr/>
          <p:nvPr/>
        </p:nvSpPr>
        <p:spPr>
          <a:xfrm>
            <a:off x="4312692" y="1361363"/>
            <a:ext cx="518615" cy="31219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6" name="Rectángulo 5"/>
          <p:cNvSpPr/>
          <p:nvPr/>
        </p:nvSpPr>
        <p:spPr>
          <a:xfrm>
            <a:off x="4658578" y="2210874"/>
            <a:ext cx="4256822" cy="1384995"/>
          </a:xfrm>
          <a:prstGeom prst="rect">
            <a:avLst/>
          </a:prstGeom>
        </p:spPr>
        <p:txBody>
          <a:bodyPr wrap="square">
            <a:spAutoFit/>
          </a:bodyPr>
          <a:lstStyle/>
          <a:p>
            <a:pPr marL="257175" indent="-257175" algn="just">
              <a:buFont typeface="Wingdings" panose="05000000000000000000" pitchFamily="2" charset="2"/>
              <a:buChar char="ü"/>
            </a:pPr>
            <a:r>
              <a:rPr lang="es-MX" sz="2100" dirty="0"/>
              <a:t>Desglose particularizado de componentes que  integran cada artículo (unidad lectora, de reproducción, tarjetas, memorias).</a:t>
            </a:r>
          </a:p>
        </p:txBody>
      </p:sp>
      <p:sp>
        <p:nvSpPr>
          <p:cNvPr id="8" name="Título 1"/>
          <p:cNvSpPr txBox="1">
            <a:spLocks/>
          </p:cNvSpPr>
          <p:nvPr/>
        </p:nvSpPr>
        <p:spPr>
          <a:xfrm>
            <a:off x="449097" y="130543"/>
            <a:ext cx="824580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x-none" sz="3300" b="1" dirty="0">
                <a:solidFill>
                  <a:schemeClr val="accent1">
                    <a:lumMod val="50000"/>
                  </a:schemeClr>
                </a:solidFill>
                <a:latin typeface="Calibri" panose="020F0502020204030204" pitchFamily="34" charset="0"/>
                <a:cs typeface="Times New Roman" panose="02020603050405020304" pitchFamily="18" charset="0"/>
              </a:rPr>
              <a:t>E</a:t>
            </a:r>
            <a:r>
              <a:rPr lang="es-MX" sz="33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quipo de c</a:t>
            </a:r>
            <a:r>
              <a:rPr lang="x-none" sz="3300" b="1" dirty="0" err="1"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ómputo</a:t>
            </a:r>
            <a:endPar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70753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043149" y="418362"/>
            <a:ext cx="3657600" cy="4407694"/>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374" y="685080"/>
            <a:ext cx="3708990" cy="3706088"/>
          </a:xfrm>
          <a:prstGeom prst="rect">
            <a:avLst/>
          </a:prstGeom>
        </p:spPr>
      </p:pic>
    </p:spTree>
    <p:extLst>
      <p:ext uri="{BB962C8B-B14F-4D97-AF65-F5344CB8AC3E}">
        <p14:creationId xmlns:p14="http://schemas.microsoft.com/office/powerpoint/2010/main" val="9742447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64096">
            <a:off x="596902" y="1552703"/>
            <a:ext cx="2538230" cy="2498724"/>
          </a:xfrm>
        </p:spPr>
      </p:pic>
      <p:sp>
        <p:nvSpPr>
          <p:cNvPr id="5" name="Rectángulo 4"/>
          <p:cNvSpPr/>
          <p:nvPr/>
        </p:nvSpPr>
        <p:spPr>
          <a:xfrm>
            <a:off x="3403181" y="2343939"/>
            <a:ext cx="867603" cy="1200329"/>
          </a:xfrm>
          <a:prstGeom prst="rect">
            <a:avLst/>
          </a:prstGeom>
        </p:spPr>
        <p:txBody>
          <a:bodyPr wrap="square">
            <a:spAutoFit/>
          </a:bodyPr>
          <a:lstStyle/>
          <a:p>
            <a:r>
              <a:rPr lang="es-ES" sz="7200" dirty="0">
                <a:solidFill>
                  <a:schemeClr val="accent1">
                    <a:lumMod val="50000"/>
                  </a:schemeClr>
                </a:solidFill>
                <a:effectLst>
                  <a:outerShdw blurRad="38100" dist="38100" dir="2700000" algn="tl">
                    <a:srgbClr val="000000">
                      <a:alpha val="43137"/>
                    </a:srgbClr>
                  </a:outerShdw>
                </a:effectLst>
              </a:rPr>
              <a:t>SI</a:t>
            </a:r>
            <a:endParaRPr lang="es-MX" sz="1350" dirty="0">
              <a:solidFill>
                <a:schemeClr val="accent1">
                  <a:lumMod val="50000"/>
                </a:schemeClr>
              </a:solidFill>
              <a:effectLst>
                <a:outerShdw blurRad="38100" dist="38100" dir="2700000" algn="tl">
                  <a:srgbClr val="000000">
                    <a:alpha val="43137"/>
                  </a:srgbClr>
                </a:outerShdw>
              </a:effectLst>
            </a:endParaRPr>
          </a:p>
        </p:txBody>
      </p:sp>
      <p:sp>
        <p:nvSpPr>
          <p:cNvPr id="6" name="Abrir llave 5"/>
          <p:cNvSpPr/>
          <p:nvPr/>
        </p:nvSpPr>
        <p:spPr>
          <a:xfrm>
            <a:off x="4270783" y="1361363"/>
            <a:ext cx="518615" cy="31219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7" name="Rectángulo 6"/>
          <p:cNvSpPr/>
          <p:nvPr/>
        </p:nvSpPr>
        <p:spPr>
          <a:xfrm>
            <a:off x="4658578" y="2333703"/>
            <a:ext cx="4036325" cy="1477328"/>
          </a:xfrm>
          <a:prstGeom prst="rect">
            <a:avLst/>
          </a:prstGeom>
        </p:spPr>
        <p:txBody>
          <a:bodyPr wrap="square">
            <a:spAutoFit/>
          </a:bodyPr>
          <a:lstStyle/>
          <a:p>
            <a:pPr marL="257175" indent="-257175" algn="just">
              <a:buFont typeface="Wingdings" panose="05000000000000000000" pitchFamily="2" charset="2"/>
              <a:buChar char="ü"/>
            </a:pPr>
            <a:r>
              <a:rPr lang="es-MX" dirty="0"/>
              <a:t>Desglose de artículos que conforman la unidad (escritorio, sillón ejecutivo, archivero, librero, gabinete) precisando valor unitario para cada uno de ellos. </a:t>
            </a:r>
          </a:p>
        </p:txBody>
      </p:sp>
      <p:sp>
        <p:nvSpPr>
          <p:cNvPr id="8" name="Título 1"/>
          <p:cNvSpPr txBox="1">
            <a:spLocks/>
          </p:cNvSpPr>
          <p:nvPr/>
        </p:nvSpPr>
        <p:spPr>
          <a:xfrm>
            <a:off x="449097" y="130543"/>
            <a:ext cx="824580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MOBILIARIO</a:t>
            </a:r>
          </a:p>
        </p:txBody>
      </p:sp>
    </p:spTree>
    <p:extLst>
      <p:ext uri="{BB962C8B-B14F-4D97-AF65-F5344CB8AC3E}">
        <p14:creationId xmlns:p14="http://schemas.microsoft.com/office/powerpoint/2010/main" val="13945649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23529">
            <a:off x="337494" y="1626313"/>
            <a:ext cx="2436414" cy="2398493"/>
          </a:xfrm>
        </p:spPr>
      </p:pic>
      <p:sp>
        <p:nvSpPr>
          <p:cNvPr id="5" name="Rectángulo 4"/>
          <p:cNvSpPr/>
          <p:nvPr/>
        </p:nvSpPr>
        <p:spPr>
          <a:xfrm>
            <a:off x="2875724" y="1323643"/>
            <a:ext cx="1395061" cy="1200329"/>
          </a:xfrm>
          <a:prstGeom prst="rect">
            <a:avLst/>
          </a:prstGeom>
        </p:spPr>
        <p:txBody>
          <a:bodyPr wrap="square">
            <a:spAutoFit/>
          </a:bodyPr>
          <a:lstStyle/>
          <a:p>
            <a:r>
              <a:rPr lang="es-ES" sz="7200" dirty="0">
                <a:solidFill>
                  <a:schemeClr val="accent1">
                    <a:lumMod val="50000"/>
                  </a:schemeClr>
                </a:solidFill>
                <a:effectLst>
                  <a:outerShdw blurRad="38100" dist="38100" dir="2700000" algn="tl">
                    <a:srgbClr val="000000">
                      <a:alpha val="43137"/>
                    </a:srgbClr>
                  </a:outerShdw>
                </a:effectLst>
              </a:rPr>
              <a:t>NO</a:t>
            </a:r>
            <a:endParaRPr lang="es-MX" sz="1350" dirty="0">
              <a:solidFill>
                <a:schemeClr val="accent1">
                  <a:lumMod val="50000"/>
                </a:schemeClr>
              </a:solidFill>
              <a:effectLst>
                <a:outerShdw blurRad="38100" dist="38100" dir="2700000" algn="tl">
                  <a:srgbClr val="000000">
                    <a:alpha val="43137"/>
                  </a:srgbClr>
                </a:outerShdw>
              </a:effectLst>
            </a:endParaRPr>
          </a:p>
        </p:txBody>
      </p:sp>
      <p:sp>
        <p:nvSpPr>
          <p:cNvPr id="6" name="Abrir llave 5"/>
          <p:cNvSpPr/>
          <p:nvPr/>
        </p:nvSpPr>
        <p:spPr>
          <a:xfrm>
            <a:off x="4221022" y="890304"/>
            <a:ext cx="518615" cy="20439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7" name="Rectángulo 6"/>
          <p:cNvSpPr/>
          <p:nvPr/>
        </p:nvSpPr>
        <p:spPr>
          <a:xfrm>
            <a:off x="4689874" y="1037691"/>
            <a:ext cx="4005029" cy="1384995"/>
          </a:xfrm>
          <a:prstGeom prst="rect">
            <a:avLst/>
          </a:prstGeom>
        </p:spPr>
        <p:txBody>
          <a:bodyPr wrap="square">
            <a:spAutoFit/>
          </a:bodyPr>
          <a:lstStyle/>
          <a:p>
            <a:pPr marL="257175" indent="-257175" algn="just">
              <a:buFont typeface="Wingdings" panose="05000000000000000000" pitchFamily="2" charset="2"/>
              <a:buChar char="ü"/>
            </a:pPr>
            <a:r>
              <a:rPr lang="es-MX" sz="2100" dirty="0"/>
              <a:t>Desglose particularizado de componentes que integran cada artículo (base, pedestal, ángulo, ruedas, soporte, tornillos, etc. ).</a:t>
            </a:r>
          </a:p>
        </p:txBody>
      </p:sp>
      <p:sp>
        <p:nvSpPr>
          <p:cNvPr id="8" name="Título 1"/>
          <p:cNvSpPr txBox="1">
            <a:spLocks/>
          </p:cNvSpPr>
          <p:nvPr/>
        </p:nvSpPr>
        <p:spPr>
          <a:xfrm>
            <a:off x="449097" y="130543"/>
            <a:ext cx="824580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MOBILIARIO</a:t>
            </a:r>
          </a:p>
        </p:txBody>
      </p:sp>
      <p:sp>
        <p:nvSpPr>
          <p:cNvPr id="2" name="Rectángulo 1"/>
          <p:cNvSpPr/>
          <p:nvPr/>
        </p:nvSpPr>
        <p:spPr>
          <a:xfrm>
            <a:off x="3217460" y="3122084"/>
            <a:ext cx="5718412" cy="1731243"/>
          </a:xfrm>
          <a:prstGeom prst="rect">
            <a:avLst/>
          </a:prstGeom>
        </p:spPr>
        <p:txBody>
          <a:bodyPr wrap="square">
            <a:spAutoFit/>
          </a:bodyPr>
          <a:lstStyle/>
          <a:p>
            <a:endParaRPr lang="es-MX" sz="825" dirty="0">
              <a:solidFill>
                <a:srgbClr val="000000"/>
              </a:solidFill>
              <a:latin typeface="Calibri" panose="020F0502020204030204" pitchFamily="34" charset="0"/>
            </a:endParaRPr>
          </a:p>
          <a:p>
            <a:endParaRPr lang="es-MX" sz="825" dirty="0">
              <a:latin typeface="Calibri" panose="020F0502020204030204" pitchFamily="34" charset="0"/>
            </a:endParaRPr>
          </a:p>
          <a:p>
            <a:pPr marL="214313" indent="-214313" algn="just">
              <a:buFont typeface="Wingdings" panose="05000000000000000000" pitchFamily="2" charset="2"/>
              <a:buChar char="v"/>
            </a:pPr>
            <a:r>
              <a:rPr lang="es-MX" dirty="0"/>
              <a:t>Cuando el bien adquirido sea un mobiliario armado de manera indivisible (estación de trabajo, escritorio esquinero, librero esquinero, </a:t>
            </a:r>
            <a:r>
              <a:rPr lang="es-MX" dirty="0" err="1"/>
              <a:t>etc</a:t>
            </a:r>
            <a:r>
              <a:rPr lang="es-MX" dirty="0"/>
              <a:t>). Se recomienda que la facturación se realice considerando la descripción y el valor integral del mismo. </a:t>
            </a:r>
          </a:p>
        </p:txBody>
      </p:sp>
    </p:spTree>
    <p:extLst>
      <p:ext uri="{BB962C8B-B14F-4D97-AF65-F5344CB8AC3E}">
        <p14:creationId xmlns:p14="http://schemas.microsoft.com/office/powerpoint/2010/main" val="9771620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095608" y="1340828"/>
            <a:ext cx="4789085" cy="3693319"/>
          </a:xfrm>
          <a:prstGeom prst="rect">
            <a:avLst/>
          </a:prstGeom>
        </p:spPr>
        <p:txBody>
          <a:bodyPr wrap="square">
            <a:spAutoFit/>
          </a:bodyPr>
          <a:lstStyle/>
          <a:p>
            <a:pPr algn="just"/>
            <a:endParaRPr lang="es-MX" dirty="0"/>
          </a:p>
          <a:p>
            <a:pPr marL="257175" indent="-257175" algn="just">
              <a:buFont typeface="Wingdings" panose="05000000000000000000" pitchFamily="2" charset="2"/>
              <a:buChar char="ü"/>
            </a:pPr>
            <a:r>
              <a:rPr lang="es-MX" dirty="0"/>
              <a:t>Se registran en el inventario cuando su vigencia sea mayor a un año y su valor supere $2,753.64 (35 DSM Zona “A”) IVA Inlcuido Capítulo 5971. </a:t>
            </a:r>
          </a:p>
          <a:p>
            <a:pPr marL="257175" indent="-257175" algn="just">
              <a:buFont typeface="Wingdings" panose="05000000000000000000" pitchFamily="2" charset="2"/>
              <a:buChar char="ü"/>
            </a:pPr>
            <a:endParaRPr lang="es-MX" dirty="0"/>
          </a:p>
          <a:p>
            <a:pPr marL="257175" indent="-257175" algn="just">
              <a:buFont typeface="Wingdings" panose="05000000000000000000" pitchFamily="2" charset="2"/>
              <a:buChar char="ü"/>
            </a:pPr>
            <a:r>
              <a:rPr lang="es-MX" dirty="0"/>
              <a:t>Cuando concluya la vigencia deberá darse de baja del inventario. </a:t>
            </a:r>
          </a:p>
          <a:p>
            <a:pPr marL="257175" indent="-257175" algn="just">
              <a:buFont typeface="Wingdings" panose="05000000000000000000" pitchFamily="2" charset="2"/>
              <a:buChar char="ü"/>
            </a:pPr>
            <a:endParaRPr lang="es-MX" dirty="0"/>
          </a:p>
          <a:p>
            <a:pPr marL="257175" indent="-257175" algn="just">
              <a:buFont typeface="Wingdings" panose="05000000000000000000" pitchFamily="2" charset="2"/>
              <a:buChar char="ü"/>
            </a:pPr>
            <a:r>
              <a:rPr lang="es-MX" dirty="0"/>
              <a:t>En caso contrario, la codificación será en cuentas 3271 o 3272 y no se registra en inventario. </a:t>
            </a:r>
          </a:p>
          <a:p>
            <a:pPr marL="257175" indent="-257175" algn="just">
              <a:buFont typeface="Wingdings" panose="05000000000000000000" pitchFamily="2" charset="2"/>
              <a:buChar char="ü"/>
            </a:pPr>
            <a:endParaRPr lang="es-MX" dirty="0"/>
          </a:p>
        </p:txBody>
      </p:sp>
      <p:sp>
        <p:nvSpPr>
          <p:cNvPr id="8" name="Título 1"/>
          <p:cNvSpPr txBox="1">
            <a:spLocks/>
          </p:cNvSpPr>
          <p:nvPr/>
        </p:nvSpPr>
        <p:spPr>
          <a:xfrm>
            <a:off x="449097" y="130543"/>
            <a:ext cx="824580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LICENCIAS Y SOFTWARE</a:t>
            </a:r>
          </a:p>
        </p:txBody>
      </p:sp>
      <p:pic>
        <p:nvPicPr>
          <p:cNvPr id="4100" name="Picture 4" descr="http://2.bp.blogspot.com/-MiuT--3vJrE/UXTAOsRg3uI/AAAAAAAAASs/0brRk0RLrW8/s1600/portat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96" y="1480640"/>
            <a:ext cx="3424913" cy="273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121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449097" y="130543"/>
            <a:ext cx="8245807" cy="657617"/>
          </a:xfrm>
          <a:prstGeom prst="rect">
            <a:avLst/>
          </a:prstGeom>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ACTUALIZACIÓN Y CONSULTA DE CLAVES DE ACTIVOS </a:t>
            </a:r>
          </a:p>
        </p:txBody>
      </p:sp>
      <p:pic>
        <p:nvPicPr>
          <p:cNvPr id="2" name="Imagen 1"/>
          <p:cNvPicPr>
            <a:picLocks noChangeAspect="1"/>
          </p:cNvPicPr>
          <p:nvPr/>
        </p:nvPicPr>
        <p:blipFill>
          <a:blip r:embed="rId2"/>
          <a:stretch>
            <a:fillRect/>
          </a:stretch>
        </p:blipFill>
        <p:spPr>
          <a:xfrm>
            <a:off x="449097" y="1793384"/>
            <a:ext cx="2919565" cy="2461662"/>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365762" y="754638"/>
            <a:ext cx="8412474" cy="1061829"/>
          </a:xfrm>
          <a:prstGeom prst="rect">
            <a:avLst/>
          </a:prstGeom>
        </p:spPr>
        <p:txBody>
          <a:bodyPr wrap="square">
            <a:spAutoFit/>
          </a:bodyPr>
          <a:lstStyle/>
          <a:p>
            <a:endParaRPr lang="es-MX" sz="1500" dirty="0">
              <a:solidFill>
                <a:srgbClr val="000000"/>
              </a:solidFill>
              <a:latin typeface="Calibri" panose="020F0502020204030204" pitchFamily="34" charset="0"/>
            </a:endParaRPr>
          </a:p>
          <a:p>
            <a:endParaRPr lang="es-MX" sz="1500" dirty="0">
              <a:latin typeface="Calibri" panose="020F0502020204030204" pitchFamily="34" charset="0"/>
            </a:endParaRPr>
          </a:p>
          <a:p>
            <a:pPr marL="214313" indent="-214313" algn="just">
              <a:buFont typeface="Wingdings" panose="05000000000000000000" pitchFamily="2" charset="2"/>
              <a:buChar char="v"/>
            </a:pPr>
            <a:r>
              <a:rPr lang="es-MX" sz="1500" dirty="0">
                <a:hlinkClick r:id="rId3"/>
              </a:rPr>
              <a:t>https://www.dropbox.com/s/k93tdligrhnel53/Listado%20de%20Claves%20Actualizado.pdf?dl=0</a:t>
            </a:r>
            <a:endParaRPr lang="es-MX" sz="1500" dirty="0"/>
          </a:p>
          <a:p>
            <a:pPr marL="214313" indent="-214313" algn="just">
              <a:buFont typeface="Wingdings" panose="05000000000000000000" pitchFamily="2" charset="2"/>
              <a:buChar char="v"/>
            </a:pPr>
            <a:endParaRPr lang="es-MX" dirty="0"/>
          </a:p>
        </p:txBody>
      </p:sp>
      <p:sp>
        <p:nvSpPr>
          <p:cNvPr id="5" name="Rectángulo 4"/>
          <p:cNvSpPr/>
          <p:nvPr/>
        </p:nvSpPr>
        <p:spPr>
          <a:xfrm>
            <a:off x="3753638" y="2032321"/>
            <a:ext cx="4465412" cy="1384995"/>
          </a:xfrm>
          <a:prstGeom prst="rect">
            <a:avLst/>
          </a:prstGeom>
        </p:spPr>
        <p:txBody>
          <a:bodyPr wrap="square">
            <a:spAutoFit/>
          </a:bodyPr>
          <a:lstStyle/>
          <a:p>
            <a:pPr marL="342900" indent="-342900" algn="just">
              <a:buFont typeface="Wingdings" panose="05000000000000000000" pitchFamily="2" charset="2"/>
              <a:buChar char="v"/>
            </a:pPr>
            <a:r>
              <a:rPr lang="es-MX" sz="2100" dirty="0"/>
              <a:t>En este enlace se mantiene actualizado el listado de claves en tiempo real. Esta disponible para su descarga y/o consulta. </a:t>
            </a:r>
          </a:p>
        </p:txBody>
      </p:sp>
    </p:spTree>
    <p:extLst>
      <p:ext uri="{BB962C8B-B14F-4D97-AF65-F5344CB8AC3E}">
        <p14:creationId xmlns:p14="http://schemas.microsoft.com/office/powerpoint/2010/main" val="764495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001526359"/>
              </p:ext>
            </p:extLst>
          </p:nvPr>
        </p:nvGraphicFramePr>
        <p:xfrm>
          <a:off x="539552" y="380916"/>
          <a:ext cx="7704856" cy="4207057"/>
        </p:xfrm>
        <a:graphic>
          <a:graphicData uri="http://schemas.openxmlformats.org/drawingml/2006/table">
            <a:tbl>
              <a:tblPr/>
              <a:tblGrid>
                <a:gridCol w="3960440"/>
                <a:gridCol w="648072"/>
                <a:gridCol w="1008112"/>
                <a:gridCol w="1152128"/>
                <a:gridCol w="936104"/>
              </a:tblGrid>
              <a:tr h="522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lt1"/>
                          </a:solidFill>
                          <a:latin typeface="+mn-lt"/>
                          <a:ea typeface="+mn-ea"/>
                          <a:cs typeface="+mn-cs"/>
                        </a:rPr>
                        <a:t>Nombre de tarea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lt1"/>
                          </a:solidFill>
                          <a:latin typeface="+mn-lt"/>
                          <a:ea typeface="+mn-ea"/>
                          <a:cs typeface="+mn-cs"/>
                        </a:rPr>
                        <a:t>Duración</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lt1"/>
                          </a:solidFill>
                          <a:latin typeface="+mn-lt"/>
                          <a:ea typeface="+mn-ea"/>
                          <a:cs typeface="+mn-cs"/>
                        </a:rPr>
                        <a:t>Inicio</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lt1"/>
                          </a:solidFill>
                          <a:latin typeface="+mn-lt"/>
                          <a:ea typeface="+mn-ea"/>
                          <a:cs typeface="+mn-cs"/>
                        </a:rPr>
                        <a:t>Fin</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lt1"/>
                          </a:solidFill>
                          <a:latin typeface="+mn-lt"/>
                          <a:ea typeface="+mn-ea"/>
                          <a:cs typeface="+mn-cs"/>
                        </a:rPr>
                        <a:t>Dependencia Responsable</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489141">
                <a:tc>
                  <a:txBody>
                    <a:bodyPr/>
                    <a:lstStyle/>
                    <a:p>
                      <a:pPr algn="l" rtl="0" fontAlgn="ctr"/>
                      <a:r>
                        <a:rPr lang="es-MX" sz="1100" b="1" i="0" u="none" strike="noStrike" dirty="0">
                          <a:solidFill>
                            <a:srgbClr val="000000"/>
                          </a:solidFill>
                          <a:effectLst/>
                          <a:latin typeface="Calibri" panose="020F0502020204030204" pitchFamily="34" charset="0"/>
                        </a:rPr>
                        <a:t>Actualización de los Planes de Desarrollo de las Entidades de la Red Universitaria</a:t>
                      </a:r>
                    </a:p>
                  </a:txBody>
                  <a:tcPr marL="78828"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mar 27/05/14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mar 30/09/14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r>
              <a:tr h="394400">
                <a:tc>
                  <a:txBody>
                    <a:bodyPr/>
                    <a:lstStyle/>
                    <a:p>
                      <a:pPr algn="l" rtl="0" fontAlgn="ctr"/>
                      <a:r>
                        <a:rPr lang="es-MX" sz="800" b="0" i="0" u="none" strike="noStrike" dirty="0">
                          <a:solidFill>
                            <a:srgbClr val="000000"/>
                          </a:solidFill>
                          <a:effectLst/>
                          <a:latin typeface="Calibri" panose="020F0502020204030204" pitchFamily="34" charset="0"/>
                        </a:rPr>
                        <a:t>Entrega de los Planes de Desarrollo de los Centros Universitarios y SUV</a:t>
                      </a:r>
                    </a:p>
                  </a:txBody>
                  <a:tcPr marL="78828"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111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mar 27/05/14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lun 15/09/14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Centros Universitarios y SUV</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264022">
                <a:tc>
                  <a:txBody>
                    <a:bodyPr/>
                    <a:lstStyle/>
                    <a:p>
                      <a:pPr algn="l" rtl="0" fontAlgn="ctr"/>
                      <a:r>
                        <a:rPr lang="es-MX" sz="800" b="0" i="0" u="none" strike="noStrike">
                          <a:solidFill>
                            <a:srgbClr val="000000"/>
                          </a:solidFill>
                          <a:effectLst/>
                          <a:latin typeface="Calibri" panose="020F0502020204030204" pitchFamily="34" charset="0"/>
                        </a:rPr>
                        <a:t>Entrega del Plan de Desarrollo del SEMS</a:t>
                      </a:r>
                    </a:p>
                  </a:txBody>
                  <a:tcPr marL="78828"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126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mar 27/05/14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mar 30/09/14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SEMS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428447">
                <a:tc>
                  <a:txBody>
                    <a:bodyPr/>
                    <a:lstStyle/>
                    <a:p>
                      <a:pPr algn="l" rtl="0" fontAlgn="ctr"/>
                      <a:r>
                        <a:rPr lang="es-MX" sz="1100" b="1" i="0" u="none" strike="noStrike" dirty="0">
                          <a:solidFill>
                            <a:srgbClr val="000000"/>
                          </a:solidFill>
                          <a:effectLst/>
                          <a:latin typeface="Calibri" panose="020F0502020204030204" pitchFamily="34" charset="0"/>
                        </a:rPr>
                        <a:t>Cronograma para la elaboración y carga de proyectos P3e 2015</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lun 29/09/14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jue 27/11/14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r>
              <a:tr h="264442">
                <a:tc>
                  <a:txBody>
                    <a:bodyPr/>
                    <a:lstStyle/>
                    <a:p>
                      <a:pPr algn="l" rtl="0" fontAlgn="ctr"/>
                      <a:r>
                        <a:rPr lang="es-MX" sz="800" b="0" i="0" u="none" strike="noStrike" dirty="0">
                          <a:solidFill>
                            <a:srgbClr val="000000"/>
                          </a:solidFill>
                          <a:effectLst/>
                          <a:latin typeface="Calibri" panose="020F0502020204030204" pitchFamily="34" charset="0"/>
                        </a:rPr>
                        <a:t>Cronograma para la elaboración y carga de proyectos P3e 2015</a:t>
                      </a:r>
                    </a:p>
                  </a:txBody>
                  <a:tcPr marL="78828"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1" i="0" u="none" strike="noStrike">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264442">
                <a:tc>
                  <a:txBody>
                    <a:bodyPr/>
                    <a:lstStyle/>
                    <a:p>
                      <a:pPr algn="l" rtl="0" fontAlgn="ctr"/>
                      <a:r>
                        <a:rPr lang="es-MX" sz="800" b="0" i="0" u="none" strike="noStrike" dirty="0">
                          <a:solidFill>
                            <a:srgbClr val="000000"/>
                          </a:solidFill>
                          <a:effectLst/>
                          <a:latin typeface="Calibri" panose="020F0502020204030204" pitchFamily="34" charset="0"/>
                        </a:rPr>
                        <a:t>Sesión conjunta de los CTP y CTF</a:t>
                      </a:r>
                    </a:p>
                  </a:txBody>
                  <a:tcPr marL="236484"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1 día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lun 29/09/14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lun 29/09/14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COPLADI, DF</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264442">
                <a:tc>
                  <a:txBody>
                    <a:bodyPr/>
                    <a:lstStyle/>
                    <a:p>
                      <a:pPr algn="l" rtl="0" fontAlgn="ctr"/>
                      <a:r>
                        <a:rPr lang="es-MX" sz="800" b="0" i="0" u="none" strike="noStrike">
                          <a:solidFill>
                            <a:srgbClr val="000000"/>
                          </a:solidFill>
                          <a:effectLst/>
                          <a:latin typeface="Calibri" panose="020F0502020204030204" pitchFamily="34" charset="0"/>
                        </a:rPr>
                        <a:t>Captura de los proyectos P3e 2015 (todas las unidades responsables de gasto)</a:t>
                      </a:r>
                    </a:p>
                  </a:txBody>
                  <a:tcPr marL="236484"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19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lun 13/10/14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vie 31/10/14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Red Universitaria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438547">
                <a:tc>
                  <a:txBody>
                    <a:bodyPr/>
                    <a:lstStyle/>
                    <a:p>
                      <a:pPr algn="l" rtl="0" fontAlgn="ctr"/>
                      <a:r>
                        <a:rPr lang="es-MX" sz="800" b="0" i="0" u="none" strike="noStrike">
                          <a:solidFill>
                            <a:srgbClr val="000000"/>
                          </a:solidFill>
                          <a:effectLst/>
                          <a:latin typeface="Calibri" panose="020F0502020204030204" pitchFamily="34" charset="0"/>
                        </a:rPr>
                        <a:t>Nivel 1: Evaluación de entrada y aprobación de proyectos P3e 2015. Elaboración de actas de reunión y dictámenes de aprobación</a:t>
                      </a:r>
                    </a:p>
                  </a:txBody>
                  <a:tcPr marL="236484"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5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lun 03/11/14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vie 07/11/14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Red Universitaria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438547">
                <a:tc>
                  <a:txBody>
                    <a:bodyPr/>
                    <a:lstStyle/>
                    <a:p>
                      <a:pPr algn="l" rtl="0" fontAlgn="ctr"/>
                      <a:r>
                        <a:rPr lang="es-MX" sz="800" b="0" i="0" u="none" strike="noStrike">
                          <a:solidFill>
                            <a:srgbClr val="000000"/>
                          </a:solidFill>
                          <a:effectLst/>
                          <a:latin typeface="Calibri" panose="020F0502020204030204" pitchFamily="34" charset="0"/>
                        </a:rPr>
                        <a:t>Nivel 2: Evaluación de entrada, integración y aprobación de proyectos P3e 2015. Elaboración de actas de reunión y dictámenes de aprobación.</a:t>
                      </a:r>
                    </a:p>
                  </a:txBody>
                  <a:tcPr marL="236484"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5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lun 10/11/14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vie 14/11/14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Red Universitaria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438547">
                <a:tc>
                  <a:txBody>
                    <a:bodyPr/>
                    <a:lstStyle/>
                    <a:p>
                      <a:pPr algn="l" rtl="0" fontAlgn="ctr"/>
                      <a:r>
                        <a:rPr lang="es-MX" sz="800" b="0" i="0" u="none" strike="noStrike">
                          <a:solidFill>
                            <a:srgbClr val="000000"/>
                          </a:solidFill>
                          <a:effectLst/>
                          <a:latin typeface="Calibri" panose="020F0502020204030204" pitchFamily="34" charset="0"/>
                        </a:rPr>
                        <a:t>Nivel 3: Evaluación de entrada, integración y aprobación de proyectos P3e 2015. Elaboración de actas de reunión y dictámenes de aprobación</a:t>
                      </a:r>
                    </a:p>
                  </a:txBody>
                  <a:tcPr marL="236484"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11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lun 17/11/14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jue 27/11/14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Red Universitaria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bl>
          </a:graphicData>
        </a:graphic>
      </p:graphicFrame>
      <p:sp>
        <p:nvSpPr>
          <p:cNvPr id="4" name="16 CuadroTexto"/>
          <p:cNvSpPr txBox="1">
            <a:spLocks noChangeArrowheads="1"/>
          </p:cNvSpPr>
          <p:nvPr/>
        </p:nvSpPr>
        <p:spPr bwMode="auto">
          <a:xfrm>
            <a:off x="7314069" y="8165"/>
            <a:ext cx="177144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x-none" altLang="es-MX" b="1" cap="small" smtClean="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Cronograma </a:t>
            </a:r>
            <a:r>
              <a:rPr lang="es-MX" altLang="es-MX" b="1" cap="small" smtClean="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P3e</a:t>
            </a:r>
            <a:endPar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3097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449097" y="130543"/>
            <a:ext cx="8245807" cy="8828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ACTUALIZACIÓN DE CLAVES DE ACTIVOS </a:t>
            </a:r>
          </a:p>
        </p:txBody>
      </p:sp>
      <p:pic>
        <p:nvPicPr>
          <p:cNvPr id="3" name="Imagen 2"/>
          <p:cNvPicPr>
            <a:picLocks noChangeAspect="1"/>
          </p:cNvPicPr>
          <p:nvPr/>
        </p:nvPicPr>
        <p:blipFill>
          <a:blip r:embed="rId2"/>
          <a:stretch>
            <a:fillRect/>
          </a:stretch>
        </p:blipFill>
        <p:spPr>
          <a:xfrm>
            <a:off x="701420" y="1013346"/>
            <a:ext cx="6492389" cy="40038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75706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49097" y="130543"/>
            <a:ext cx="8245807" cy="994172"/>
          </a:xfrm>
          <a:prstGeom prst="rect">
            <a:avLst/>
          </a:prstGeom>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es-MX" sz="645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RETOS </a:t>
            </a:r>
            <a:r>
              <a:rPr lang="es-MX" sz="645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201</a:t>
            </a:r>
            <a:r>
              <a:rPr lang="x-none" sz="645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5</a:t>
            </a:r>
            <a:r>
              <a:rPr lang="es-MX" sz="33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http://magassamuss.mondoblog.org/files/2014/08/r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97" y="1654738"/>
            <a:ext cx="4012520" cy="2675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461617" y="745990"/>
            <a:ext cx="4348276" cy="3693319"/>
          </a:xfrm>
          <a:prstGeom prst="rect">
            <a:avLst/>
          </a:prstGeom>
        </p:spPr>
        <p:txBody>
          <a:bodyPr wrap="square">
            <a:spAutoFit/>
          </a:bodyPr>
          <a:lstStyle/>
          <a:p>
            <a:endParaRPr lang="es-MX" dirty="0"/>
          </a:p>
          <a:p>
            <a:pPr marL="257175" indent="-257175" algn="just">
              <a:buFont typeface="Wingdings" panose="05000000000000000000" pitchFamily="2" charset="2"/>
              <a:buChar char="ü"/>
            </a:pPr>
            <a:r>
              <a:rPr lang="es-MX" sz="2400" dirty="0"/>
              <a:t>Abatir el alto número de trámites de alta patrimonial sin concluir, correspondientes a ejercicios anteriores, a través de la implementación y seguimiento del modelo instruccional de capacitación diseñado en la Coordinación General de Patrimonio </a:t>
            </a:r>
          </a:p>
        </p:txBody>
      </p:sp>
    </p:spTree>
    <p:extLst>
      <p:ext uri="{BB962C8B-B14F-4D97-AF65-F5344CB8AC3E}">
        <p14:creationId xmlns:p14="http://schemas.microsoft.com/office/powerpoint/2010/main" val="25220553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60171" y="0"/>
            <a:ext cx="8245807" cy="65761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dirty="0"/>
              <a:t/>
            </a:r>
            <a:br>
              <a:rPr lang="es-MX" sz="3000" dirty="0"/>
            </a:br>
            <a:r>
              <a:rPr lang="es-MX" sz="30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CENTRO DE ATENCIÓN TELEFÓNICA</a:t>
            </a:r>
          </a:p>
        </p:txBody>
      </p:sp>
      <p:sp>
        <p:nvSpPr>
          <p:cNvPr id="5" name="Rectángulo 4"/>
          <p:cNvSpPr/>
          <p:nvPr/>
        </p:nvSpPr>
        <p:spPr>
          <a:xfrm>
            <a:off x="3869457" y="1679191"/>
            <a:ext cx="5215229" cy="1638910"/>
          </a:xfrm>
          <a:prstGeom prst="rect">
            <a:avLst/>
          </a:prstGeom>
        </p:spPr>
        <p:txBody>
          <a:bodyPr wrap="square">
            <a:spAutoFit/>
          </a:bodyPr>
          <a:lstStyle/>
          <a:p>
            <a:endParaRPr lang="es-MX" sz="1050" dirty="0">
              <a:solidFill>
                <a:srgbClr val="000000"/>
              </a:solidFill>
              <a:latin typeface="Calibri" panose="020F0502020204030204" pitchFamily="34" charset="0"/>
            </a:endParaRPr>
          </a:p>
          <a:p>
            <a:r>
              <a:rPr lang="es-MX" sz="3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Lunes a Viernes de:</a:t>
            </a:r>
          </a:p>
          <a:p>
            <a:r>
              <a:rPr lang="es-MX" sz="3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9:00 a 16:00 horas </a:t>
            </a:r>
          </a:p>
          <a:p>
            <a:r>
              <a:rPr lang="es-MX" sz="3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Tel. (33) 31342200 ext. 11333 </a:t>
            </a:r>
          </a:p>
        </p:txBody>
      </p:sp>
      <p:pic>
        <p:nvPicPr>
          <p:cNvPr id="1036" name="Picture 12" descr="http://www.nosolohardware.com/wp-content/uploads/2011/08/chica-telefo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544" y="1383195"/>
            <a:ext cx="3230218" cy="2774674"/>
          </a:xfrm>
          <a:prstGeom prst="rect">
            <a:avLst/>
          </a:prstGeom>
          <a:ln w="228600" cap="sq" cmpd="thickThin">
            <a:solidFill>
              <a:schemeClr val="accent5">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2220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122528" y="1762997"/>
            <a:ext cx="6858000" cy="1790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0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PARTICIPACIÓN DE LA COORDINACIÓN GENERAL DE TECNOLOGÍAS DE INFORMACIÓN</a:t>
            </a:r>
            <a:r>
              <a:rPr lang="es-MX" sz="3300" b="1" dirty="0" smtClean="0">
                <a:effectLst>
                  <a:outerShdw blurRad="38100" dist="38100" dir="2700000" algn="tl">
                    <a:srgbClr val="000000">
                      <a:alpha val="43137"/>
                    </a:srgbClr>
                  </a:outerShdw>
                </a:effectLst>
              </a:rPr>
              <a:t/>
            </a:r>
            <a:br>
              <a:rPr lang="es-MX" sz="3300" b="1" dirty="0" smtClean="0">
                <a:effectLst>
                  <a:outerShdw blurRad="38100" dist="38100" dir="2700000" algn="tl">
                    <a:srgbClr val="000000">
                      <a:alpha val="43137"/>
                    </a:srgbClr>
                  </a:outerShdw>
                </a:effectLst>
              </a:rPr>
            </a:br>
            <a:endParaRPr lang="es-MX" sz="3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54308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txBox="1">
            <a:spLocks/>
          </p:cNvSpPr>
          <p:nvPr/>
        </p:nvSpPr>
        <p:spPr bwMode="auto">
          <a:xfrm>
            <a:off x="1133061" y="649522"/>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solidFill>
                  <a:srgbClr val="242852"/>
                </a:solidFill>
                <a:latin typeface="Corbel"/>
              </a:rPr>
              <a:t>Kiosco CFDI nómina</a:t>
            </a:r>
            <a:endParaRPr lang="es-MX" sz="2100" dirty="0">
              <a:solidFill>
                <a:srgbClr val="242852"/>
              </a:solidFill>
              <a:latin typeface="Corbel"/>
            </a:endParaRPr>
          </a:p>
        </p:txBody>
      </p:sp>
      <p:sp>
        <p:nvSpPr>
          <p:cNvPr id="8" name="Marcador de contenido 7"/>
          <p:cNvSpPr txBox="1">
            <a:spLocks/>
          </p:cNvSpPr>
          <p:nvPr/>
        </p:nvSpPr>
        <p:spPr bwMode="auto">
          <a:xfrm>
            <a:off x="1455089" y="1603182"/>
            <a:ext cx="7019014" cy="271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2000"/>
              </a:spcBef>
              <a:spcAft>
                <a:spcPct val="0"/>
              </a:spcAft>
              <a:buClr>
                <a:schemeClr val="accent2"/>
              </a:buClr>
              <a:buSzPct val="90000"/>
              <a:buFont typeface="Wingdings 2" pitchFamily="18" charset="2"/>
              <a:buChar char=""/>
              <a:defRPr sz="2200" kern="1200">
                <a:solidFill>
                  <a:schemeClr val="bg1"/>
                </a:solidFill>
                <a:latin typeface="+mn-lt"/>
                <a:ea typeface="MS PGothic" pitchFamily="34" charset="-128"/>
                <a:cs typeface="MS PGothic" charset="0"/>
              </a:defRPr>
            </a:lvl1pPr>
            <a:lvl2pPr marL="685800" indent="-336550" algn="l" rtl="0" eaLnBrk="0" fontAlgn="base" hangingPunct="0">
              <a:spcBef>
                <a:spcPts val="600"/>
              </a:spcBef>
              <a:spcAft>
                <a:spcPct val="0"/>
              </a:spcAft>
              <a:buClr>
                <a:schemeClr val="accent2"/>
              </a:buClr>
              <a:buSzPct val="90000"/>
              <a:buFont typeface="Wingdings 2" pitchFamily="18" charset="2"/>
              <a:buChar char=""/>
              <a:defRPr sz="2000" kern="1200">
                <a:solidFill>
                  <a:schemeClr val="bg1"/>
                </a:solidFill>
                <a:latin typeface="+mn-lt"/>
                <a:ea typeface="MS PGothic" pitchFamily="34" charset="-128"/>
                <a:cs typeface="MS PGothic" charset="0"/>
              </a:defRPr>
            </a:lvl2pPr>
            <a:lvl3pPr marL="1035050" indent="-349250" algn="l" rtl="0" eaLnBrk="0" fontAlgn="base" hangingPunct="0">
              <a:spcBef>
                <a:spcPts val="600"/>
              </a:spcBef>
              <a:spcAft>
                <a:spcPct val="0"/>
              </a:spcAft>
              <a:buClr>
                <a:schemeClr val="accent2"/>
              </a:buClr>
              <a:buSzPct val="90000"/>
              <a:buFont typeface="Wingdings 2" pitchFamily="18" charset="2"/>
              <a:buChar char=""/>
              <a:defRPr sz="2400" kern="1200">
                <a:solidFill>
                  <a:schemeClr val="bg1"/>
                </a:solidFill>
                <a:latin typeface="+mn-lt"/>
                <a:ea typeface="MS PGothic" pitchFamily="34" charset="-128"/>
                <a:cs typeface="MS PGothic" charset="0"/>
              </a:defRPr>
            </a:lvl3pPr>
            <a:lvl4pPr marL="1371600" indent="-336550" algn="l" rtl="0" eaLnBrk="0" fontAlgn="base" hangingPunct="0">
              <a:spcBef>
                <a:spcPts val="600"/>
              </a:spcBef>
              <a:spcAft>
                <a:spcPct val="0"/>
              </a:spcAft>
              <a:buClr>
                <a:schemeClr val="accent2"/>
              </a:buClr>
              <a:buSzPct val="90000"/>
              <a:buFont typeface="Wingdings 2" pitchFamily="18" charset="2"/>
              <a:buChar char=""/>
              <a:defRPr sz="2000" kern="1200">
                <a:solidFill>
                  <a:schemeClr val="bg1"/>
                </a:solidFill>
                <a:latin typeface="+mn-lt"/>
                <a:ea typeface="MS PGothic" pitchFamily="34" charset="-128"/>
                <a:cs typeface="MS PGothic" charset="0"/>
              </a:defRPr>
            </a:lvl4pPr>
            <a:lvl5pPr marL="1720850" indent="-349250" algn="l" rtl="0" eaLnBrk="0" fontAlgn="base" hangingPunct="0">
              <a:spcBef>
                <a:spcPts val="600"/>
              </a:spcBef>
              <a:spcAft>
                <a:spcPct val="0"/>
              </a:spcAft>
              <a:buClr>
                <a:schemeClr val="accent2"/>
              </a:buClr>
              <a:buSzPct val="90000"/>
              <a:buFont typeface="Wingdings 2" pitchFamily="18" charset="2"/>
              <a:buChar char=""/>
              <a:defRPr sz="2000" kern="1200">
                <a:solidFill>
                  <a:schemeClr val="bg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a:spcBef>
                <a:spcPts val="1500"/>
              </a:spcBef>
              <a:buClr>
                <a:srgbClr val="297FD5"/>
              </a:buClr>
              <a:defRPr/>
            </a:pPr>
            <a:r>
              <a:rPr lang="es-MX" sz="1800" dirty="0">
                <a:solidFill>
                  <a:sysClr val="windowText" lastClr="000000"/>
                </a:solidFill>
                <a:latin typeface="Corbel"/>
              </a:rPr>
              <a:t>Herramienta del SIIAU que permite a los trabajadores de la Universidad de Guadalajara obtener  los archivos de los Comprobantes Fiscales Digitales por Internet “CFDI” con la información de los pagos quincenales (según recibo de nómina), en sus formatos de representación impresa PDF y XML.</a:t>
            </a:r>
          </a:p>
        </p:txBody>
      </p:sp>
    </p:spTree>
    <p:extLst>
      <p:ext uri="{BB962C8B-B14F-4D97-AF65-F5344CB8AC3E}">
        <p14:creationId xmlns:p14="http://schemas.microsoft.com/office/powerpoint/2010/main" val="8349352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11"/>
          <p:cNvPicPr>
            <a:picLocks noChangeAspect="1"/>
          </p:cNvPicPr>
          <p:nvPr/>
        </p:nvPicPr>
        <p:blipFill>
          <a:blip r:embed="rId2"/>
          <a:stretch>
            <a:fillRect/>
          </a:stretch>
        </p:blipFill>
        <p:spPr bwMode="auto">
          <a:xfrm>
            <a:off x="4886362" y="1200150"/>
            <a:ext cx="2390039"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p:cNvSpPr txBox="1">
            <a:spLocks/>
          </p:cNvSpPr>
          <p:nvPr/>
        </p:nvSpPr>
        <p:spPr bwMode="auto">
          <a:xfrm>
            <a:off x="536215" y="-131934"/>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rgbClr val="072C6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latin typeface="Corbel"/>
              </a:rPr>
              <a:t>CFDI</a:t>
            </a:r>
            <a:endParaRPr lang="es-MX" sz="2100" dirty="0">
              <a:latin typeface="Corbel"/>
            </a:endParaRPr>
          </a:p>
        </p:txBody>
      </p:sp>
      <p:sp>
        <p:nvSpPr>
          <p:cNvPr id="13" name="CuadroTexto 12"/>
          <p:cNvSpPr txBox="1"/>
          <p:nvPr/>
        </p:nvSpPr>
        <p:spPr>
          <a:xfrm>
            <a:off x="1277078" y="643319"/>
            <a:ext cx="2592288" cy="646331"/>
          </a:xfrm>
          <a:prstGeom prst="rect">
            <a:avLst/>
          </a:prstGeom>
          <a:noFill/>
        </p:spPr>
        <p:txBody>
          <a:bodyPr wrap="square" rtlCol="0">
            <a:spAutoFit/>
          </a:bodyPr>
          <a:lstStyle/>
          <a:p>
            <a:pPr algn="ctr" defTabSz="342900" fontAlgn="base">
              <a:spcBef>
                <a:spcPct val="0"/>
              </a:spcBef>
              <a:spcAft>
                <a:spcPct val="0"/>
              </a:spcAft>
            </a:pPr>
            <a:r>
              <a:rPr lang="es-MX" dirty="0">
                <a:solidFill>
                  <a:srgbClr val="242852"/>
                </a:solidFill>
                <a:latin typeface="Arial" pitchFamily="34" charset="0"/>
                <a:ea typeface="ヒラギノ角ゴ Pro W3" charset="-128"/>
              </a:rPr>
              <a:t>Representación Impresa en PDF.</a:t>
            </a:r>
          </a:p>
        </p:txBody>
      </p:sp>
      <p:sp>
        <p:nvSpPr>
          <p:cNvPr id="14" name="CuadroTexto 13"/>
          <p:cNvSpPr txBox="1"/>
          <p:nvPr/>
        </p:nvSpPr>
        <p:spPr>
          <a:xfrm>
            <a:off x="5311578" y="721066"/>
            <a:ext cx="1556836" cy="369332"/>
          </a:xfrm>
          <a:prstGeom prst="rect">
            <a:avLst/>
          </a:prstGeom>
          <a:noFill/>
        </p:spPr>
        <p:txBody>
          <a:bodyPr wrap="none" rtlCol="0">
            <a:spAutoFit/>
          </a:bodyPr>
          <a:lstStyle/>
          <a:p>
            <a:pPr defTabSz="342900" fontAlgn="base">
              <a:spcBef>
                <a:spcPct val="0"/>
              </a:spcBef>
              <a:spcAft>
                <a:spcPct val="0"/>
              </a:spcAft>
            </a:pPr>
            <a:r>
              <a:rPr lang="es-MX" dirty="0">
                <a:solidFill>
                  <a:srgbClr val="242852"/>
                </a:solidFill>
                <a:latin typeface="Arial" pitchFamily="34" charset="0"/>
                <a:ea typeface="ヒラギノ角ゴ Pro W3" charset="-128"/>
              </a:rPr>
              <a:t>Archivo XML.</a:t>
            </a:r>
          </a:p>
        </p:txBody>
      </p:sp>
      <p:pic>
        <p:nvPicPr>
          <p:cNvPr id="15" name="Marcador de contenido 7"/>
          <p:cNvPicPr>
            <a:picLocks noChangeAspect="1"/>
          </p:cNvPicPr>
          <p:nvPr/>
        </p:nvPicPr>
        <p:blipFill>
          <a:blip r:embed="rId3"/>
          <a:stretch>
            <a:fillRect/>
          </a:stretch>
        </p:blipFill>
        <p:spPr bwMode="auto">
          <a:xfrm>
            <a:off x="1442872" y="1262063"/>
            <a:ext cx="2207419"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7602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17557"/>
          <a:stretch/>
        </p:blipFill>
        <p:spPr>
          <a:xfrm>
            <a:off x="968517" y="649665"/>
            <a:ext cx="6838610" cy="1907614"/>
          </a:xfrm>
          <a:prstGeom prst="rect">
            <a:avLst/>
          </a:prstGeom>
        </p:spPr>
      </p:pic>
      <p:sp>
        <p:nvSpPr>
          <p:cNvPr id="5" name="Título 8"/>
          <p:cNvSpPr txBox="1">
            <a:spLocks/>
          </p:cNvSpPr>
          <p:nvPr/>
        </p:nvSpPr>
        <p:spPr bwMode="auto">
          <a:xfrm>
            <a:off x="1281651" y="0"/>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rgbClr val="072C6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latin typeface="Corbel"/>
              </a:rPr>
              <a:t>Kiosco Trabajador parte 1</a:t>
            </a:r>
            <a:endParaRPr lang="es-MX" sz="2100" dirty="0">
              <a:latin typeface="Corbel"/>
            </a:endParaRPr>
          </a:p>
        </p:txBody>
      </p:sp>
      <p:pic>
        <p:nvPicPr>
          <p:cNvPr id="6" name="Imagen 5"/>
          <p:cNvPicPr>
            <a:picLocks noChangeAspect="1"/>
          </p:cNvPicPr>
          <p:nvPr/>
        </p:nvPicPr>
        <p:blipFill>
          <a:blip r:embed="rId3"/>
          <a:stretch>
            <a:fillRect/>
          </a:stretch>
        </p:blipFill>
        <p:spPr>
          <a:xfrm>
            <a:off x="1353553" y="3124281"/>
            <a:ext cx="1321594" cy="1035844"/>
          </a:xfrm>
          <a:prstGeom prst="rect">
            <a:avLst/>
          </a:prstGeom>
        </p:spPr>
      </p:pic>
      <p:sp>
        <p:nvSpPr>
          <p:cNvPr id="9" name="Flecha abajo 8"/>
          <p:cNvSpPr/>
          <p:nvPr/>
        </p:nvSpPr>
        <p:spPr>
          <a:xfrm>
            <a:off x="1852289" y="1996973"/>
            <a:ext cx="363474" cy="733806"/>
          </a:xfrm>
          <a:prstGeom prst="down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sp>
        <p:nvSpPr>
          <p:cNvPr id="10" name="Flecha doblada hacia arriba 9"/>
          <p:cNvSpPr/>
          <p:nvPr/>
        </p:nvSpPr>
        <p:spPr>
          <a:xfrm rot="5400000">
            <a:off x="2633796" y="2467409"/>
            <a:ext cx="1756737" cy="796772"/>
          </a:xfrm>
          <a:prstGeom prst="bentUp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pic>
        <p:nvPicPr>
          <p:cNvPr id="11" name="Imagen 10"/>
          <p:cNvPicPr>
            <a:picLocks noChangeAspect="1"/>
          </p:cNvPicPr>
          <p:nvPr/>
        </p:nvPicPr>
        <p:blipFill>
          <a:blip r:embed="rId4"/>
          <a:stretch>
            <a:fillRect/>
          </a:stretch>
        </p:blipFill>
        <p:spPr>
          <a:xfrm>
            <a:off x="3910550" y="2775459"/>
            <a:ext cx="2057400" cy="1778794"/>
          </a:xfrm>
          <a:prstGeom prst="rect">
            <a:avLst/>
          </a:prstGeom>
        </p:spPr>
      </p:pic>
    </p:spTree>
    <p:extLst>
      <p:ext uri="{BB962C8B-B14F-4D97-AF65-F5344CB8AC3E}">
        <p14:creationId xmlns:p14="http://schemas.microsoft.com/office/powerpoint/2010/main" val="26179038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bajo 1"/>
          <p:cNvSpPr/>
          <p:nvPr/>
        </p:nvSpPr>
        <p:spPr>
          <a:xfrm>
            <a:off x="5657333" y="2594038"/>
            <a:ext cx="363474" cy="5400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3" name="Flecha doblada hacia arriba 2"/>
          <p:cNvSpPr/>
          <p:nvPr/>
        </p:nvSpPr>
        <p:spPr>
          <a:xfrm rot="5400000" flipV="1">
            <a:off x="3386693" y="2499848"/>
            <a:ext cx="1386014" cy="738945"/>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pic>
        <p:nvPicPr>
          <p:cNvPr id="4" name="Imagen 3"/>
          <p:cNvPicPr>
            <a:picLocks noChangeAspect="1"/>
          </p:cNvPicPr>
          <p:nvPr/>
        </p:nvPicPr>
        <p:blipFill rotWithShape="1">
          <a:blip r:embed="rId2"/>
          <a:srcRect r="17557"/>
          <a:stretch/>
        </p:blipFill>
        <p:spPr>
          <a:xfrm>
            <a:off x="753832" y="798255"/>
            <a:ext cx="6838610" cy="1907614"/>
          </a:xfrm>
          <a:prstGeom prst="rect">
            <a:avLst/>
          </a:prstGeom>
        </p:spPr>
      </p:pic>
      <p:pic>
        <p:nvPicPr>
          <p:cNvPr id="5" name="Imagen 4"/>
          <p:cNvPicPr>
            <a:picLocks noChangeAspect="1"/>
          </p:cNvPicPr>
          <p:nvPr/>
        </p:nvPicPr>
        <p:blipFill>
          <a:blip r:embed="rId3"/>
          <a:stretch>
            <a:fillRect/>
          </a:stretch>
        </p:blipFill>
        <p:spPr>
          <a:xfrm>
            <a:off x="4732280" y="3292583"/>
            <a:ext cx="2213579" cy="1006692"/>
          </a:xfrm>
          <a:prstGeom prst="rect">
            <a:avLst/>
          </a:prstGeom>
        </p:spPr>
      </p:pic>
      <p:pic>
        <p:nvPicPr>
          <p:cNvPr id="6" name="Imagen 5"/>
          <p:cNvPicPr>
            <a:picLocks noChangeAspect="1"/>
          </p:cNvPicPr>
          <p:nvPr/>
        </p:nvPicPr>
        <p:blipFill>
          <a:blip r:embed="rId4"/>
          <a:stretch>
            <a:fillRect/>
          </a:stretch>
        </p:blipFill>
        <p:spPr>
          <a:xfrm>
            <a:off x="1092992" y="2495903"/>
            <a:ext cx="2586038" cy="1743075"/>
          </a:xfrm>
          <a:prstGeom prst="rect">
            <a:avLst/>
          </a:prstGeom>
        </p:spPr>
      </p:pic>
      <p:sp>
        <p:nvSpPr>
          <p:cNvPr id="7" name="Título 8"/>
          <p:cNvSpPr txBox="1">
            <a:spLocks/>
          </p:cNvSpPr>
          <p:nvPr/>
        </p:nvSpPr>
        <p:spPr bwMode="auto">
          <a:xfrm>
            <a:off x="285750" y="285750"/>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rgbClr val="072C6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latin typeface="Corbel"/>
              </a:rPr>
              <a:t>Kiosco Trabajador parte 2</a:t>
            </a:r>
            <a:endParaRPr lang="es-MX" sz="2100" dirty="0">
              <a:latin typeface="Corbel"/>
            </a:endParaRPr>
          </a:p>
        </p:txBody>
      </p:sp>
    </p:spTree>
    <p:extLst>
      <p:ext uri="{BB962C8B-B14F-4D97-AF65-F5344CB8AC3E}">
        <p14:creationId xmlns:p14="http://schemas.microsoft.com/office/powerpoint/2010/main" val="28137888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8"/>
          <p:cNvSpPr txBox="1">
            <a:spLocks/>
          </p:cNvSpPr>
          <p:nvPr/>
        </p:nvSpPr>
        <p:spPr bwMode="auto">
          <a:xfrm>
            <a:off x="1180272" y="0"/>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rgbClr val="072C6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latin typeface="Corbel"/>
              </a:rPr>
              <a:t>Kiosco RH parte 1</a:t>
            </a:r>
            <a:endParaRPr lang="es-MX" sz="2100" dirty="0">
              <a:latin typeface="Corbel"/>
            </a:endParaRPr>
          </a:p>
        </p:txBody>
      </p:sp>
      <p:sp>
        <p:nvSpPr>
          <p:cNvPr id="3" name="Marcador de número de diapositiva 2"/>
          <p:cNvSpPr txBox="1">
            <a:spLocks/>
          </p:cNvSpPr>
          <p:nvPr/>
        </p:nvSpPr>
        <p:spPr>
          <a:xfrm>
            <a:off x="7466772" y="-285750"/>
            <a:ext cx="285750" cy="273844"/>
          </a:xfrm>
          <a:prstGeom prst="rect">
            <a:avLst/>
          </a:prstGeom>
        </p:spPr>
        <p:txBody>
          <a:bodyPr vert="horz" wrap="square" lIns="68580" tIns="34290" rIns="68580" bIns="34290" numCol="1" anchor="ctr" anchorCtr="0" compatLnSpc="1">
            <a:prstTxWarp prst="textNoShape">
              <a:avLst/>
            </a:prstTxWarp>
          </a:bodyPr>
          <a:lstStyle>
            <a:defPPr>
              <a:defRPr lang="es-ES_tradnl"/>
            </a:defPPr>
            <a:lvl1pPr algn="ctr" defTabSz="457200" rtl="0" fontAlgn="base">
              <a:spcBef>
                <a:spcPct val="0"/>
              </a:spcBef>
              <a:spcAft>
                <a:spcPct val="0"/>
              </a:spcAft>
              <a:defRPr sz="1100" b="1" kern="1200">
                <a:solidFill>
                  <a:schemeClr val="tx1"/>
                </a:solidFill>
                <a:latin typeface="Corbel"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a:lstStyle>
          <a:p>
            <a:pPr defTabSz="342900">
              <a:defRPr/>
            </a:pPr>
            <a:fld id="{32E5FE0D-C445-4BF3-9D89-D9F503A74F67}" type="slidenum">
              <a:rPr lang="es-ES_tradnl" altLang="es-MX" sz="825">
                <a:solidFill>
                  <a:prstClr val="white"/>
                </a:solidFill>
              </a:rPr>
              <a:pPr defTabSz="342900">
                <a:defRPr/>
              </a:pPr>
              <a:t>88</a:t>
            </a:fld>
            <a:endParaRPr lang="es-ES_tradnl" altLang="es-MX" sz="825">
              <a:solidFill>
                <a:prstClr val="white"/>
              </a:solidFill>
            </a:endParaRPr>
          </a:p>
        </p:txBody>
      </p:sp>
      <p:pic>
        <p:nvPicPr>
          <p:cNvPr id="4" name="Imagen 3"/>
          <p:cNvPicPr>
            <a:picLocks noChangeAspect="1"/>
          </p:cNvPicPr>
          <p:nvPr/>
        </p:nvPicPr>
        <p:blipFill>
          <a:blip r:embed="rId2"/>
          <a:stretch>
            <a:fillRect/>
          </a:stretch>
        </p:blipFill>
        <p:spPr>
          <a:xfrm>
            <a:off x="1252174" y="3124281"/>
            <a:ext cx="1321594" cy="1035844"/>
          </a:xfrm>
          <a:prstGeom prst="rect">
            <a:avLst/>
          </a:prstGeom>
        </p:spPr>
      </p:pic>
      <p:sp>
        <p:nvSpPr>
          <p:cNvPr id="5" name="Flecha abajo 4"/>
          <p:cNvSpPr/>
          <p:nvPr/>
        </p:nvSpPr>
        <p:spPr>
          <a:xfrm>
            <a:off x="1750910" y="2266601"/>
            <a:ext cx="363474" cy="733806"/>
          </a:xfrm>
          <a:prstGeom prst="down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sp>
        <p:nvSpPr>
          <p:cNvPr id="6" name="Flecha doblada hacia arriba 5"/>
          <p:cNvSpPr/>
          <p:nvPr/>
        </p:nvSpPr>
        <p:spPr>
          <a:xfrm rot="5400000">
            <a:off x="2620033" y="2596651"/>
            <a:ext cx="1498250" cy="796772"/>
          </a:xfrm>
          <a:prstGeom prst="bentUp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pic>
        <p:nvPicPr>
          <p:cNvPr id="7" name="Imagen 6"/>
          <p:cNvPicPr>
            <a:picLocks noChangeAspect="1"/>
          </p:cNvPicPr>
          <p:nvPr/>
        </p:nvPicPr>
        <p:blipFill>
          <a:blip r:embed="rId3"/>
          <a:stretch>
            <a:fillRect/>
          </a:stretch>
        </p:blipFill>
        <p:spPr>
          <a:xfrm>
            <a:off x="3809171" y="2775459"/>
            <a:ext cx="2057400" cy="1778794"/>
          </a:xfrm>
          <a:prstGeom prst="rect">
            <a:avLst/>
          </a:prstGeom>
        </p:spPr>
      </p:pic>
      <p:pic>
        <p:nvPicPr>
          <p:cNvPr id="8" name="Imagen 7"/>
          <p:cNvPicPr>
            <a:picLocks noChangeAspect="1"/>
          </p:cNvPicPr>
          <p:nvPr/>
        </p:nvPicPr>
        <p:blipFill rotWithShape="1">
          <a:blip r:embed="rId4">
            <a:duotone>
              <a:prstClr val="black"/>
              <a:srgbClr val="ACCBF9">
                <a:tint val="45000"/>
                <a:satMod val="400000"/>
              </a:srgbClr>
            </a:duotone>
          </a:blip>
          <a:srcRect r="13279"/>
          <a:stretch/>
        </p:blipFill>
        <p:spPr>
          <a:xfrm>
            <a:off x="880235" y="611815"/>
            <a:ext cx="6696744" cy="2291156"/>
          </a:xfrm>
          <a:prstGeom prst="rect">
            <a:avLst/>
          </a:prstGeom>
        </p:spPr>
      </p:pic>
    </p:spTree>
    <p:extLst>
      <p:ext uri="{BB962C8B-B14F-4D97-AF65-F5344CB8AC3E}">
        <p14:creationId xmlns:p14="http://schemas.microsoft.com/office/powerpoint/2010/main" val="20777441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8"/>
          <p:cNvSpPr txBox="1">
            <a:spLocks/>
          </p:cNvSpPr>
          <p:nvPr/>
        </p:nvSpPr>
        <p:spPr bwMode="auto">
          <a:xfrm>
            <a:off x="1621570" y="202262"/>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rgbClr val="072C6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latin typeface="Corbel"/>
              </a:rPr>
              <a:t>Kiosco RH parte 2</a:t>
            </a:r>
            <a:endParaRPr lang="es-MX" sz="2100" dirty="0">
              <a:latin typeface="Corbel"/>
            </a:endParaRPr>
          </a:p>
        </p:txBody>
      </p:sp>
      <p:sp>
        <p:nvSpPr>
          <p:cNvPr id="3" name="Flecha abajo 2"/>
          <p:cNvSpPr/>
          <p:nvPr/>
        </p:nvSpPr>
        <p:spPr>
          <a:xfrm>
            <a:off x="6005885" y="2974315"/>
            <a:ext cx="363474" cy="371939"/>
          </a:xfrm>
          <a:prstGeom prst="down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pic>
        <p:nvPicPr>
          <p:cNvPr id="4" name="Imagen 3"/>
          <p:cNvPicPr>
            <a:picLocks noChangeAspect="1"/>
          </p:cNvPicPr>
          <p:nvPr/>
        </p:nvPicPr>
        <p:blipFill>
          <a:blip r:embed="rId2"/>
          <a:stretch>
            <a:fillRect/>
          </a:stretch>
        </p:blipFill>
        <p:spPr>
          <a:xfrm>
            <a:off x="5080832" y="3421112"/>
            <a:ext cx="2213579" cy="1006692"/>
          </a:xfrm>
          <a:prstGeom prst="rect">
            <a:avLst/>
          </a:prstGeom>
        </p:spPr>
      </p:pic>
      <p:pic>
        <p:nvPicPr>
          <p:cNvPr id="5" name="Imagen 4"/>
          <p:cNvPicPr>
            <a:picLocks noChangeAspect="1"/>
          </p:cNvPicPr>
          <p:nvPr/>
        </p:nvPicPr>
        <p:blipFill>
          <a:blip r:embed="rId3"/>
          <a:stretch>
            <a:fillRect/>
          </a:stretch>
        </p:blipFill>
        <p:spPr>
          <a:xfrm>
            <a:off x="1528330" y="2549574"/>
            <a:ext cx="2586038" cy="1743075"/>
          </a:xfrm>
          <a:prstGeom prst="rect">
            <a:avLst/>
          </a:prstGeom>
        </p:spPr>
      </p:pic>
      <p:sp>
        <p:nvSpPr>
          <p:cNvPr id="6" name="Flecha doblada hacia arriba 5"/>
          <p:cNvSpPr/>
          <p:nvPr/>
        </p:nvSpPr>
        <p:spPr>
          <a:xfrm rot="5400000" flipV="1">
            <a:off x="3773755" y="2655656"/>
            <a:ext cx="1181742" cy="738945"/>
          </a:xfrm>
          <a:prstGeom prst="bentUp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pic>
        <p:nvPicPr>
          <p:cNvPr id="7" name="Imagen 6"/>
          <p:cNvPicPr>
            <a:picLocks noChangeAspect="1"/>
          </p:cNvPicPr>
          <p:nvPr/>
        </p:nvPicPr>
        <p:blipFill rotWithShape="1">
          <a:blip r:embed="rId4">
            <a:duotone>
              <a:prstClr val="black"/>
              <a:srgbClr val="ACCBF9">
                <a:tint val="45000"/>
                <a:satMod val="400000"/>
              </a:srgbClr>
            </a:duotone>
          </a:blip>
          <a:srcRect r="13279"/>
          <a:stretch/>
        </p:blipFill>
        <p:spPr>
          <a:xfrm>
            <a:off x="1321532" y="814076"/>
            <a:ext cx="6696744" cy="2291156"/>
          </a:xfrm>
          <a:prstGeom prst="rect">
            <a:avLst/>
          </a:prstGeom>
        </p:spPr>
      </p:pic>
    </p:spTree>
    <p:extLst>
      <p:ext uri="{BB962C8B-B14F-4D97-AF65-F5344CB8AC3E}">
        <p14:creationId xmlns:p14="http://schemas.microsoft.com/office/powerpoint/2010/main" val="2417942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03350" y="86916"/>
            <a:ext cx="7740650" cy="461665"/>
          </a:xfrm>
          <a:prstGeom prst="rect">
            <a:avLst/>
          </a:prstGeom>
          <a:noFill/>
          <a:ln w="9525">
            <a:noFill/>
            <a:miter lim="800000"/>
            <a:headEnd/>
            <a:tailEnd/>
          </a:ln>
        </p:spPr>
        <p:txBody>
          <a:bodyPr>
            <a:spAutoFit/>
          </a:bodyPr>
          <a:lstStyle/>
          <a:p>
            <a:pPr algn="r"/>
            <a:r>
              <a:rPr lang="es-ES" sz="2400" dirty="0"/>
              <a:t>Niveles de integración de los proyectos</a:t>
            </a:r>
            <a:endParaRPr lang="en-US" sz="2400" dirty="0"/>
          </a:p>
        </p:txBody>
      </p:sp>
      <p:sp>
        <p:nvSpPr>
          <p:cNvPr id="9248" name="AutoShape 34"/>
          <p:cNvSpPr>
            <a:spLocks noChangeArrowheads="1"/>
          </p:cNvSpPr>
          <p:nvPr/>
        </p:nvSpPr>
        <p:spPr bwMode="auto">
          <a:xfrm>
            <a:off x="323851" y="1508507"/>
            <a:ext cx="576263" cy="1079897"/>
          </a:xfrm>
          <a:prstGeom prst="upArrow">
            <a:avLst>
              <a:gd name="adj1" fmla="val 50000"/>
              <a:gd name="adj2" fmla="val 62466"/>
            </a:avLst>
          </a:prstGeom>
          <a:solidFill>
            <a:schemeClr val="accent1">
              <a:lumMod val="40000"/>
              <a:lumOff val="60000"/>
            </a:schemeClr>
          </a:solidFill>
          <a:ln w="9525">
            <a:solidFill>
              <a:schemeClr val="tx1"/>
            </a:solidFill>
            <a:miter lim="800000"/>
            <a:headEnd/>
            <a:tailEnd/>
          </a:ln>
        </p:spPr>
        <p:txBody>
          <a:bodyPr wrap="none" anchor="ctr"/>
          <a:lstStyle/>
          <a:p>
            <a:endParaRPr lang="es-ES"/>
          </a:p>
        </p:txBody>
      </p:sp>
      <p:sp>
        <p:nvSpPr>
          <p:cNvPr id="9249" name="AutoShape 35"/>
          <p:cNvSpPr>
            <a:spLocks noChangeArrowheads="1"/>
          </p:cNvSpPr>
          <p:nvPr/>
        </p:nvSpPr>
        <p:spPr bwMode="auto">
          <a:xfrm>
            <a:off x="323851" y="2914635"/>
            <a:ext cx="576263" cy="1079897"/>
          </a:xfrm>
          <a:prstGeom prst="upArrow">
            <a:avLst>
              <a:gd name="adj1" fmla="val 50000"/>
              <a:gd name="adj2" fmla="val 62465"/>
            </a:avLst>
          </a:prstGeom>
          <a:solidFill>
            <a:schemeClr val="accent1">
              <a:lumMod val="40000"/>
              <a:lumOff val="60000"/>
            </a:schemeClr>
          </a:solidFill>
          <a:ln w="9525">
            <a:solidFill>
              <a:schemeClr val="tx1"/>
            </a:solidFill>
            <a:miter lim="800000"/>
            <a:headEnd/>
            <a:tailEnd/>
          </a:ln>
        </p:spPr>
        <p:txBody>
          <a:bodyPr wrap="none" anchor="ctr"/>
          <a:lstStyle/>
          <a:p>
            <a:endParaRPr lang="es-ES"/>
          </a:p>
        </p:txBody>
      </p:sp>
      <p:sp>
        <p:nvSpPr>
          <p:cNvPr id="9250" name="Text Box 36"/>
          <p:cNvSpPr txBox="1">
            <a:spLocks noChangeArrowheads="1"/>
          </p:cNvSpPr>
          <p:nvPr/>
        </p:nvSpPr>
        <p:spPr bwMode="auto">
          <a:xfrm rot="-5400000">
            <a:off x="-40419" y="3276466"/>
            <a:ext cx="1241302" cy="369332"/>
          </a:xfrm>
          <a:prstGeom prst="rect">
            <a:avLst/>
          </a:prstGeom>
          <a:noFill/>
          <a:ln w="9525">
            <a:noFill/>
            <a:miter lim="800000"/>
            <a:headEnd/>
            <a:tailEnd/>
          </a:ln>
        </p:spPr>
        <p:txBody>
          <a:bodyPr wrap="none">
            <a:spAutoFit/>
          </a:bodyPr>
          <a:lstStyle/>
          <a:p>
            <a:r>
              <a:rPr lang="es-MX" dirty="0"/>
              <a:t>Integración</a:t>
            </a:r>
          </a:p>
        </p:txBody>
      </p:sp>
      <p:sp>
        <p:nvSpPr>
          <p:cNvPr id="9251" name="Text Box 37"/>
          <p:cNvSpPr txBox="1">
            <a:spLocks noChangeArrowheads="1"/>
          </p:cNvSpPr>
          <p:nvPr/>
        </p:nvSpPr>
        <p:spPr bwMode="auto">
          <a:xfrm rot="-5400000">
            <a:off x="-40419" y="1870338"/>
            <a:ext cx="1241302" cy="369332"/>
          </a:xfrm>
          <a:prstGeom prst="rect">
            <a:avLst/>
          </a:prstGeom>
          <a:noFill/>
          <a:ln w="9525">
            <a:noFill/>
            <a:miter lim="800000"/>
            <a:headEnd/>
            <a:tailEnd/>
          </a:ln>
        </p:spPr>
        <p:txBody>
          <a:bodyPr wrap="none">
            <a:spAutoFit/>
          </a:bodyPr>
          <a:lstStyle/>
          <a:p>
            <a:r>
              <a:rPr lang="es-MX" dirty="0"/>
              <a:t>Integración</a:t>
            </a:r>
          </a:p>
        </p:txBody>
      </p:sp>
      <p:graphicFrame>
        <p:nvGraphicFramePr>
          <p:cNvPr id="40" name="39 Tabla"/>
          <p:cNvGraphicFramePr>
            <a:graphicFrameLocks noGrp="1"/>
          </p:cNvGraphicFramePr>
          <p:nvPr>
            <p:extLst>
              <p:ext uri="{D42A27DB-BD31-4B8C-83A1-F6EECF244321}">
                <p14:modId xmlns:p14="http://schemas.microsoft.com/office/powerpoint/2010/main" val="2393949152"/>
              </p:ext>
            </p:extLst>
          </p:nvPr>
        </p:nvGraphicFramePr>
        <p:xfrm>
          <a:off x="1000101" y="589346"/>
          <a:ext cx="7929619" cy="3558540"/>
        </p:xfrm>
        <a:graphic>
          <a:graphicData uri="http://schemas.openxmlformats.org/drawingml/2006/table">
            <a:tbl>
              <a:tblPr firstRow="1" bandRow="1">
                <a:tableStyleId>{3C2FFA5D-87B4-456A-9821-1D502468CF0F}</a:tableStyleId>
              </a:tblPr>
              <a:tblGrid>
                <a:gridCol w="869362"/>
                <a:gridCol w="2133888"/>
                <a:gridCol w="1501625"/>
                <a:gridCol w="1580658"/>
                <a:gridCol w="1844086"/>
              </a:tblGrid>
              <a:tr h="388620">
                <a:tc>
                  <a:txBody>
                    <a:bodyPr/>
                    <a:lstStyle/>
                    <a:p>
                      <a:pPr algn="ctr"/>
                      <a:r>
                        <a:rPr lang="es-MX" sz="1100" dirty="0" smtClean="0"/>
                        <a:t>Período</a:t>
                      </a:r>
                      <a:endParaRPr lang="es-MX" sz="110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Centros Universitarios</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SUV</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SEMS</a:t>
                      </a:r>
                    </a:p>
                  </a:txBody>
                  <a:tcPr marT="34290" marB="34290" anchor="ctr"/>
                </a:tc>
                <a:tc>
                  <a:txBody>
                    <a:bodyPr/>
                    <a:lstStyle/>
                    <a:p>
                      <a:pPr algn="ctr"/>
                      <a:r>
                        <a:rPr lang="es-MX" sz="1100" dirty="0" smtClean="0"/>
                        <a:t>Administración</a:t>
                      </a:r>
                    </a:p>
                    <a:p>
                      <a:pPr algn="ctr"/>
                      <a:r>
                        <a:rPr lang="es-MX" sz="1100" dirty="0" smtClean="0"/>
                        <a:t>General</a:t>
                      </a:r>
                    </a:p>
                  </a:txBody>
                  <a:tcPr marT="34290" marB="34290" anchor="ctr"/>
                </a:tc>
              </a:tr>
              <a:tr h="1165860">
                <a:tc>
                  <a:txBody>
                    <a:bodyPr/>
                    <a:lstStyle/>
                    <a:p>
                      <a:pPr algn="ctr"/>
                      <a:r>
                        <a:rPr lang="es-MX" sz="900" dirty="0" smtClean="0"/>
                        <a:t>Nivel</a:t>
                      </a:r>
                    </a:p>
                    <a:p>
                      <a:pPr algn="ctr"/>
                      <a:r>
                        <a:rPr lang="es-MX" sz="900" dirty="0" smtClean="0"/>
                        <a:t>III</a:t>
                      </a:r>
                    </a:p>
                    <a:p>
                      <a:pPr algn="ctr"/>
                      <a:endParaRPr lang="es-MX" sz="900" dirty="0"/>
                    </a:p>
                  </a:txBody>
                  <a:tcPr marT="34290" marB="34290" anchor="ctr"/>
                </a:tc>
                <a:tc>
                  <a:txBody>
                    <a:bodyPr/>
                    <a:lstStyle/>
                    <a:p>
                      <a:pPr algn="ctr"/>
                      <a:r>
                        <a:rPr lang="es-MX" sz="900" dirty="0" smtClean="0"/>
                        <a:t>Dictamen: Consejo de Centro</a:t>
                      </a:r>
                    </a:p>
                    <a:p>
                      <a:pPr algn="ctr"/>
                      <a:r>
                        <a:rPr lang="es-MX" sz="900" dirty="0" smtClean="0"/>
                        <a:t>Cierre: Centro Universitario</a:t>
                      </a:r>
                    </a:p>
                    <a:p>
                      <a:pPr algn="ctr"/>
                      <a:endParaRPr lang="es-MX" sz="900" b="0" dirty="0"/>
                    </a:p>
                  </a:txBody>
                  <a:tcPr marT="34290" marB="34290" anchor="ctr"/>
                </a:tc>
                <a:tc>
                  <a:txBody>
                    <a:bodyPr/>
                    <a:lstStyle/>
                    <a:p>
                      <a:pPr algn="ctr"/>
                      <a:r>
                        <a:rPr lang="es-MX" sz="900" dirty="0" smtClean="0"/>
                        <a:t>Dictamen del Consejo del Sistema de Universidad Virtual.</a:t>
                      </a:r>
                    </a:p>
                    <a:p>
                      <a:pPr algn="ctr"/>
                      <a:r>
                        <a:rPr lang="es-MX" sz="900" dirty="0" smtClean="0"/>
                        <a:t>Cierre: SUV</a:t>
                      </a:r>
                    </a:p>
                  </a:txBody>
                  <a:tcPr marT="34290" marB="34290" anchor="ctr"/>
                </a:tc>
                <a:tc>
                  <a:txBody>
                    <a:bodyPr/>
                    <a:lstStyle/>
                    <a:p>
                      <a:pPr algn="ctr"/>
                      <a:r>
                        <a:rPr lang="es-MX" sz="900" dirty="0" smtClean="0"/>
                        <a:t>Dictamen: Consejo de Educación Media Superior</a:t>
                      </a:r>
                    </a:p>
                    <a:p>
                      <a:pPr algn="ctr"/>
                      <a:r>
                        <a:rPr lang="es-MX" sz="900" dirty="0" smtClean="0"/>
                        <a:t>Cierre: SEMS</a:t>
                      </a:r>
                      <a:endParaRPr lang="es-MX" sz="900" b="0" dirty="0"/>
                    </a:p>
                  </a:txBody>
                  <a:tcPr marT="34290" marB="34290" anchor="ctr"/>
                </a:tc>
                <a:tc>
                  <a:txBody>
                    <a:bodyPr/>
                    <a:lstStyle/>
                    <a:p>
                      <a:pPr algn="ctr"/>
                      <a:r>
                        <a:rPr lang="es-MX" sz="900" dirty="0" smtClean="0"/>
                        <a:t>Oficio al Rector General notificando los proyectos aprobados del subsistema. (</a:t>
                      </a:r>
                      <a:r>
                        <a:rPr lang="es-MX" sz="900" dirty="0" err="1" smtClean="0"/>
                        <a:t>Vicerrectoría</a:t>
                      </a:r>
                      <a:r>
                        <a:rPr lang="es-MX" sz="900" dirty="0" smtClean="0"/>
                        <a:t>, Secretaría General)</a:t>
                      </a:r>
                    </a:p>
                    <a:p>
                      <a:pPr algn="ctr"/>
                      <a:r>
                        <a:rPr lang="es-MX" sz="900" dirty="0" smtClean="0"/>
                        <a:t>Cierre: Subsistemas de la AG</a:t>
                      </a:r>
                    </a:p>
                    <a:p>
                      <a:pPr algn="ctr"/>
                      <a:endParaRPr lang="es-MX" sz="900" b="0" dirty="0"/>
                    </a:p>
                  </a:txBody>
                  <a:tcPr marT="34290" marB="34290" anchor="ctr"/>
                </a:tc>
              </a:tr>
              <a:tr h="754380">
                <a:tc>
                  <a:txBody>
                    <a:bodyPr/>
                    <a:lstStyle/>
                    <a:p>
                      <a:pPr algn="ctr"/>
                      <a:r>
                        <a:rPr lang="es-MX" sz="900" dirty="0" smtClean="0"/>
                        <a:t>Nivel</a:t>
                      </a:r>
                    </a:p>
                    <a:p>
                      <a:pPr algn="ctr"/>
                      <a:r>
                        <a:rPr lang="es-MX" sz="900" dirty="0" smtClean="0"/>
                        <a:t>II</a:t>
                      </a:r>
                    </a:p>
                    <a:p>
                      <a:pPr algn="ctr"/>
                      <a:endParaRPr lang="es-MX" sz="900" dirty="0"/>
                    </a:p>
                  </a:txBody>
                  <a:tcPr marT="34290" marB="34290" anchor="ctr"/>
                </a:tc>
                <a:tc>
                  <a:txBody>
                    <a:bodyPr/>
                    <a:lstStyle/>
                    <a:p>
                      <a:pPr algn="ctr"/>
                      <a:r>
                        <a:rPr lang="es-MX" sz="900" dirty="0" smtClean="0"/>
                        <a:t>Acta: Consejo Divisional</a:t>
                      </a:r>
                    </a:p>
                    <a:p>
                      <a:pPr algn="ctr"/>
                      <a:r>
                        <a:rPr lang="es-MX" sz="900" dirty="0" smtClean="0"/>
                        <a:t>Cierre: Divisiones y Secretarías</a:t>
                      </a:r>
                    </a:p>
                    <a:p>
                      <a:pPr algn="ctr"/>
                      <a:endParaRPr lang="es-MX" sz="900" b="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Cierre: Direcciones</a:t>
                      </a:r>
                    </a:p>
                    <a:p>
                      <a:pPr algn="ctr"/>
                      <a:endParaRPr lang="es-MX" sz="900" b="0" dirty="0"/>
                    </a:p>
                  </a:txBody>
                  <a:tcPr marT="34290" marB="34290" anchor="ctr"/>
                </a:tc>
                <a:tc>
                  <a:txBody>
                    <a:bodyPr/>
                    <a:lstStyle/>
                    <a:p>
                      <a:pPr algn="ctr"/>
                      <a:r>
                        <a:rPr lang="es-MX" sz="900" dirty="0" smtClean="0"/>
                        <a:t>Acta: Consejo de escuela</a:t>
                      </a:r>
                    </a:p>
                    <a:p>
                      <a:pPr algn="ctr"/>
                      <a:r>
                        <a:rPr lang="es-MX" sz="900" dirty="0" smtClean="0"/>
                        <a:t>Cierre: Escuelas preparatorias</a:t>
                      </a:r>
                    </a:p>
                    <a:p>
                      <a:pPr algn="ctr"/>
                      <a:endParaRPr lang="es-MX" sz="900" b="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Cierre: Coordinaciones Generales y equivalentes</a:t>
                      </a:r>
                    </a:p>
                    <a:p>
                      <a:pPr algn="ctr"/>
                      <a:endParaRPr lang="es-MX" sz="900" b="0" dirty="0"/>
                    </a:p>
                  </a:txBody>
                  <a:tcPr marT="34290" marB="34290" anchor="ctr"/>
                </a:tc>
              </a:tr>
              <a:tr h="617220">
                <a:tc>
                  <a:txBody>
                    <a:bodyPr/>
                    <a:lstStyle/>
                    <a:p>
                      <a:pPr algn="ctr"/>
                      <a:r>
                        <a:rPr lang="es-MX" sz="900" dirty="0" smtClean="0"/>
                        <a:t>Nivel</a:t>
                      </a:r>
                    </a:p>
                    <a:p>
                      <a:pPr algn="ctr"/>
                      <a:r>
                        <a:rPr lang="es-MX" sz="900" dirty="0" smtClean="0"/>
                        <a:t>I</a:t>
                      </a:r>
                    </a:p>
                    <a:p>
                      <a:pPr algn="ctr"/>
                      <a:endParaRPr lang="es-MX" sz="900" dirty="0"/>
                    </a:p>
                  </a:txBody>
                  <a:tcPr marT="34290" marB="34290" anchor="ctr"/>
                </a:tc>
                <a:tc>
                  <a:txBody>
                    <a:bodyPr/>
                    <a:lstStyle/>
                    <a:p>
                      <a:pPr algn="ctr"/>
                      <a:r>
                        <a:rPr lang="es-MX" sz="900" dirty="0" smtClean="0"/>
                        <a:t>Acta: Colegio Departamental</a:t>
                      </a:r>
                    </a:p>
                    <a:p>
                      <a:pPr algn="ctr"/>
                      <a:r>
                        <a:rPr lang="es-MX" sz="900" dirty="0" smtClean="0"/>
                        <a:t>Cierre: Departamentos y URES de las Secretarías</a:t>
                      </a:r>
                    </a:p>
                    <a:p>
                      <a:pPr algn="ctr"/>
                      <a:endParaRPr lang="es-MX" sz="900" b="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Cierre: Coordinaciones</a:t>
                      </a:r>
                    </a:p>
                    <a:p>
                      <a:pPr algn="ctr"/>
                      <a:endParaRPr lang="es-MX" sz="900" b="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Captura normal</a:t>
                      </a:r>
                    </a:p>
                    <a:p>
                      <a:pPr algn="ctr"/>
                      <a:endParaRPr lang="es-MX" sz="900" b="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Cierre: Unidades y equivalentes</a:t>
                      </a:r>
                    </a:p>
                    <a:p>
                      <a:pPr algn="ctr"/>
                      <a:endParaRPr lang="es-MX" sz="900" b="0" dirty="0"/>
                    </a:p>
                  </a:txBody>
                  <a:tcPr marT="34290" marB="34290" anchor="ctr"/>
                </a:tc>
              </a:tr>
              <a:tr h="617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Fin del período de captura</a:t>
                      </a:r>
                    </a:p>
                    <a:p>
                      <a:pPr algn="ctr"/>
                      <a:endParaRPr lang="es-MX" sz="90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Cierre: URES dependientes de los departamentos</a:t>
                      </a:r>
                    </a:p>
                    <a:p>
                      <a:pPr algn="ctr"/>
                      <a:endParaRPr lang="es-MX" sz="900" b="0" dirty="0"/>
                    </a:p>
                  </a:txBody>
                  <a:tcPr marT="34290" marB="3429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Captura normal</a:t>
                      </a:r>
                    </a:p>
                    <a:p>
                      <a:pPr algn="ctr"/>
                      <a:endParaRPr lang="es-MX" sz="900" b="0" dirty="0"/>
                    </a:p>
                  </a:txBody>
                  <a:tcPr marT="34290" marB="34290" anchor="ctr"/>
                </a:tc>
                <a:tc hMerge="1">
                  <a:txBody>
                    <a:bodyPr/>
                    <a:lstStyle/>
                    <a:p>
                      <a:endParaRPr lang="es-MX" sz="1200" dirty="0"/>
                    </a:p>
                  </a:txBody>
                  <a:tcPr/>
                </a:tc>
                <a:tc hMerge="1">
                  <a:txBody>
                    <a:bodyPr/>
                    <a:lstStyle/>
                    <a:p>
                      <a:endParaRPr lang="es-MX" sz="1200" dirty="0"/>
                    </a:p>
                  </a:txBody>
                  <a:tcPr/>
                </a:tc>
              </a:tr>
            </a:tbl>
          </a:graphicData>
        </a:graphic>
      </p:graphicFrame>
    </p:spTree>
    <p:extLst>
      <p:ext uri="{BB962C8B-B14F-4D97-AF65-F5344CB8AC3E}">
        <p14:creationId xmlns:p14="http://schemas.microsoft.com/office/powerpoint/2010/main" val="30004866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325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4550</Words>
  <Application>Microsoft Office PowerPoint</Application>
  <PresentationFormat>Presentación en pantalla (16:9)</PresentationFormat>
  <Paragraphs>946</Paragraphs>
  <Slides>90</Slides>
  <Notes>3</Notes>
  <HiddenSlides>0</HiddenSlides>
  <MMClips>0</MMClips>
  <ScaleCrop>false</ScaleCrop>
  <HeadingPairs>
    <vt:vector size="4" baseType="variant">
      <vt:variant>
        <vt:lpstr>Tema</vt:lpstr>
      </vt:variant>
      <vt:variant>
        <vt:i4>1</vt:i4>
      </vt:variant>
      <vt:variant>
        <vt:lpstr>Títulos de diapositiva</vt:lpstr>
      </vt:variant>
      <vt:variant>
        <vt:i4>90</vt:i4>
      </vt:variant>
    </vt:vector>
  </HeadingPairs>
  <TitlesOfParts>
    <vt:vector size="91" baseType="lpstr">
      <vt:lpstr>Office Theme</vt:lpstr>
      <vt:lpstr>Presentación de PowerPoint</vt:lpstr>
      <vt:lpstr>Ejercicio PIFI 2013   </vt:lpstr>
      <vt:lpstr>Presentación de PowerPoint</vt:lpstr>
      <vt:lpstr>Presentación de PowerPoint</vt:lpstr>
      <vt:lpstr>Presentación de PowerPoint</vt:lpstr>
      <vt:lpstr>FECHAS CLAVE PARA EL EJERCICIO PIFI 2013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Consideraciones para la gestión del cierre del  ejercicio 2014 </vt:lpstr>
      <vt:lpstr>Presentación de PowerPoint</vt:lpstr>
      <vt:lpstr>Presentación de PowerPoint</vt:lpstr>
      <vt:lpstr>Presentación de PowerPoint</vt:lpstr>
      <vt:lpstr>PARTICIPACIÓN DE LA  DIRECCIÓN DE FINANZAS </vt:lpstr>
      <vt:lpstr>Fecha límite para la dispersión de recursos a la Red Universitaria</vt:lpstr>
      <vt:lpstr>Fecha límite para la dispersión de recursos a la Red Universitaria</vt:lpstr>
      <vt:lpstr>Aseguramiento de recursos financieros para el pago de obligaciones laborales y civiles </vt:lpstr>
      <vt:lpstr>Comprobación de recursos ejercicio 2014 y anteriores</vt:lpstr>
      <vt:lpstr>…Comprobación de recursos ejercicio 2014 y anteriores</vt:lpstr>
      <vt:lpstr>…Comprobación de recursos ejercicio 2014 y anteriores</vt:lpstr>
      <vt:lpstr>Recomendaciones patrimoniales</vt:lpstr>
      <vt:lpstr>…Recomendaciones patrimoniales</vt:lpstr>
      <vt:lpstr>…Recomendaciones obras terminadas</vt:lpstr>
      <vt:lpstr>Facturación electrónica</vt:lpstr>
      <vt:lpstr>… Facturación electrónica</vt:lpstr>
      <vt:lpstr>… Facturación electrónica</vt:lpstr>
      <vt:lpstr>Cuentas bancarias</vt:lpstr>
      <vt:lpstr>…Cuentas bancarias</vt:lpstr>
      <vt:lpstr>PARTICIPACIÓN DE LA COORDINACIÓN GENERAL DE PATRIMONIO </vt:lpstr>
      <vt:lpstr>Presentación de PowerPoint</vt:lpstr>
      <vt:lpstr>En caso de que exista algún error en la Nota de Débito que no permita su finalización se procederá de la siguiente manera:  </vt:lpstr>
      <vt:lpstr>Presentación de PowerPoint</vt:lpstr>
      <vt:lpstr>Recomendaciones 2015 </vt:lpstr>
      <vt:lpstr>Lineamientos para la autorización de contratos (laborales y civiles)</vt:lpstr>
      <vt:lpstr>Programación de recursos financieros</vt:lpstr>
      <vt:lpstr>PARTICIPACIÓN DE LA COORDINACIÓN GENERAL DE PATRIMONIO </vt:lpstr>
      <vt:lpstr>Presentación de PowerPoint</vt:lpstr>
      <vt:lpstr>Presentación de PowerPoint</vt:lpstr>
      <vt:lpstr>Presentación de PowerPoint</vt:lpstr>
      <vt:lpstr>Presentación de PowerPoint</vt:lpstr>
      <vt:lpstr>Presentación de PowerPoint</vt:lpstr>
      <vt:lpstr> CONSIDERACIONES EN MATERIA DE FACTURACIÓN </vt:lpstr>
      <vt:lpstr> Equipo de cómputo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Mayola</dc:creator>
  <cp:lastModifiedBy>Rosa</cp:lastModifiedBy>
  <cp:revision>29</cp:revision>
  <cp:lastPrinted>2014-09-29T14:19:35Z</cp:lastPrinted>
  <dcterms:created xsi:type="dcterms:W3CDTF">2014-09-22T17:36:09Z</dcterms:created>
  <dcterms:modified xsi:type="dcterms:W3CDTF">2014-10-02T17:27:13Z</dcterms:modified>
</cp:coreProperties>
</file>