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74" r:id="rId7"/>
    <p:sldId id="273"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21218763953317379"/>
          <c:y val="5.6720393172329971E-2"/>
          <c:w val="0.56634453269372331"/>
          <c:h val="0.93476066162870586"/>
        </c:manualLayout>
      </c:layout>
      <c:radarChart>
        <c:radarStyle val="marker"/>
        <c:varyColors val="0"/>
        <c:ser>
          <c:idx val="1"/>
          <c:order val="1"/>
          <c:tx>
            <c:strRef>
              <c:f>Hoja1!$AO$31</c:f>
              <c:strCache>
                <c:ptCount val="1"/>
                <c:pt idx="0">
                  <c:v>Pertinencia</c:v>
                </c:pt>
              </c:strCache>
            </c:strRef>
          </c:tx>
          <c:spPr>
            <a:ln>
              <a:solidFill>
                <a:schemeClr val="accent3"/>
              </a:solidFill>
            </a:ln>
          </c:spPr>
          <c:marker>
            <c:symbol val="none"/>
          </c:marker>
          <c:val>
            <c:numRef>
              <c:f>Hoja1!$AR$32:$AR$48</c:f>
              <c:numCache>
                <c:formatCode>#,000;#,000;#,000</c:formatCode>
                <c:ptCount val="17"/>
                <c:pt idx="0">
                  <c:v>3.84</c:v>
                </c:pt>
                <c:pt idx="1">
                  <c:v>4.16</c:v>
                </c:pt>
                <c:pt idx="2">
                  <c:v>3.92</c:v>
                </c:pt>
                <c:pt idx="3">
                  <c:v>4.01</c:v>
                </c:pt>
                <c:pt idx="4">
                  <c:v>4.04</c:v>
                </c:pt>
                <c:pt idx="5">
                  <c:v>4.17</c:v>
                </c:pt>
                <c:pt idx="6">
                  <c:v>3.94</c:v>
                </c:pt>
                <c:pt idx="7">
                  <c:v>3.48</c:v>
                </c:pt>
                <c:pt idx="8">
                  <c:v>3.67</c:v>
                </c:pt>
                <c:pt idx="9">
                  <c:v>3.77</c:v>
                </c:pt>
                <c:pt idx="10">
                  <c:v>4.13</c:v>
                </c:pt>
                <c:pt idx="11">
                  <c:v>4.0599999999999996</c:v>
                </c:pt>
                <c:pt idx="12">
                  <c:v>3.88</c:v>
                </c:pt>
                <c:pt idx="13">
                  <c:v>3.87</c:v>
                </c:pt>
                <c:pt idx="14">
                  <c:v>4.07</c:v>
                </c:pt>
                <c:pt idx="15">
                  <c:v>3.8</c:v>
                </c:pt>
                <c:pt idx="16">
                  <c:v>4</c:v>
                </c:pt>
              </c:numCache>
            </c:numRef>
          </c:val>
        </c:ser>
        <c:ser>
          <c:idx val="2"/>
          <c:order val="2"/>
          <c:tx>
            <c:strRef>
              <c:f>Hoja1!$AU$31</c:f>
              <c:strCache>
                <c:ptCount val="1"/>
                <c:pt idx="0">
                  <c:v>Cumplimiento</c:v>
                </c:pt>
              </c:strCache>
            </c:strRef>
          </c:tx>
          <c:spPr>
            <a:ln>
              <a:solidFill>
                <a:srgbClr val="FF0000"/>
              </a:solidFill>
            </a:ln>
          </c:spPr>
          <c:marker>
            <c:symbol val="none"/>
          </c:marker>
          <c:val>
            <c:numRef>
              <c:f>Hoja1!$AW$32:$AW$48</c:f>
              <c:numCache>
                <c:formatCode>#,000;#,000;#,000</c:formatCode>
                <c:ptCount val="17"/>
                <c:pt idx="0">
                  <c:v>3.49</c:v>
                </c:pt>
                <c:pt idx="1">
                  <c:v>3.23</c:v>
                </c:pt>
                <c:pt idx="2">
                  <c:v>3.32</c:v>
                </c:pt>
                <c:pt idx="3">
                  <c:v>3.19</c:v>
                </c:pt>
                <c:pt idx="4">
                  <c:v>3.08</c:v>
                </c:pt>
                <c:pt idx="5">
                  <c:v>3</c:v>
                </c:pt>
                <c:pt idx="6">
                  <c:v>3.07</c:v>
                </c:pt>
                <c:pt idx="7">
                  <c:v>3.06</c:v>
                </c:pt>
                <c:pt idx="8">
                  <c:v>3.1</c:v>
                </c:pt>
                <c:pt idx="9">
                  <c:v>3.13</c:v>
                </c:pt>
                <c:pt idx="10">
                  <c:v>3.62</c:v>
                </c:pt>
                <c:pt idx="11">
                  <c:v>3.91</c:v>
                </c:pt>
                <c:pt idx="12">
                  <c:v>3.26</c:v>
                </c:pt>
                <c:pt idx="13">
                  <c:v>3.51</c:v>
                </c:pt>
                <c:pt idx="14">
                  <c:v>3.35</c:v>
                </c:pt>
                <c:pt idx="15">
                  <c:v>3.32</c:v>
                </c:pt>
                <c:pt idx="16">
                  <c:v>3.13</c:v>
                </c:pt>
              </c:numCache>
            </c:numRef>
          </c:val>
        </c:ser>
        <c:ser>
          <c:idx val="0"/>
          <c:order val="0"/>
          <c:tx>
            <c:strRef>
              <c:f>Hoja1!$AK$31</c:f>
              <c:strCache>
                <c:ptCount val="1"/>
                <c:pt idx="0">
                  <c:v>Alineación</c:v>
                </c:pt>
              </c:strCache>
            </c:strRef>
          </c:tx>
          <c:spPr>
            <a:ln>
              <a:solidFill>
                <a:srgbClr val="0070C0"/>
              </a:solidFill>
            </a:ln>
          </c:spPr>
          <c:marker>
            <c:symbol val="none"/>
          </c:marker>
          <c:val>
            <c:numRef>
              <c:f>Hoja1!$AM$32:$AM$48</c:f>
              <c:numCache>
                <c:formatCode>#,000;#,000;#,000</c:formatCode>
                <c:ptCount val="17"/>
                <c:pt idx="0">
                  <c:v>3.75</c:v>
                </c:pt>
                <c:pt idx="1">
                  <c:v>4.1100000000000003</c:v>
                </c:pt>
                <c:pt idx="2">
                  <c:v>3.82</c:v>
                </c:pt>
                <c:pt idx="3">
                  <c:v>3.88</c:v>
                </c:pt>
                <c:pt idx="4">
                  <c:v>3.79</c:v>
                </c:pt>
                <c:pt idx="5">
                  <c:v>3.69</c:v>
                </c:pt>
                <c:pt idx="6">
                  <c:v>3.81</c:v>
                </c:pt>
                <c:pt idx="7">
                  <c:v>3.52</c:v>
                </c:pt>
                <c:pt idx="8">
                  <c:v>3.7</c:v>
                </c:pt>
                <c:pt idx="9">
                  <c:v>3.76</c:v>
                </c:pt>
                <c:pt idx="10">
                  <c:v>4.1100000000000003</c:v>
                </c:pt>
                <c:pt idx="11">
                  <c:v>4.0199999999999996</c:v>
                </c:pt>
                <c:pt idx="12">
                  <c:v>4.03</c:v>
                </c:pt>
                <c:pt idx="13">
                  <c:v>3.83</c:v>
                </c:pt>
                <c:pt idx="14">
                  <c:v>4.21</c:v>
                </c:pt>
                <c:pt idx="15">
                  <c:v>3.76</c:v>
                </c:pt>
                <c:pt idx="16">
                  <c:v>3.94</c:v>
                </c:pt>
              </c:numCache>
            </c:numRef>
          </c:val>
        </c:ser>
        <c:dLbls>
          <c:showLegendKey val="0"/>
          <c:showVal val="0"/>
          <c:showCatName val="0"/>
          <c:showSerName val="0"/>
          <c:showPercent val="0"/>
          <c:showBubbleSize val="0"/>
        </c:dLbls>
        <c:axId val="5221376"/>
        <c:axId val="5227648"/>
      </c:radarChart>
      <c:catAx>
        <c:axId val="5221376"/>
        <c:scaling>
          <c:orientation val="minMax"/>
        </c:scaling>
        <c:delete val="1"/>
        <c:axPos val="b"/>
        <c:majorGridlines/>
        <c:title>
          <c:layout/>
          <c:overlay val="0"/>
        </c:title>
        <c:majorTickMark val="none"/>
        <c:minorTickMark val="none"/>
        <c:tickLblPos val="nextTo"/>
        <c:crossAx val="5227648"/>
        <c:crosses val="autoZero"/>
        <c:auto val="1"/>
        <c:lblAlgn val="ctr"/>
        <c:lblOffset val="100"/>
        <c:noMultiLvlLbl val="0"/>
      </c:catAx>
      <c:valAx>
        <c:axId val="5227648"/>
        <c:scaling>
          <c:orientation val="minMax"/>
          <c:max val="5"/>
        </c:scaling>
        <c:delete val="0"/>
        <c:axPos val="l"/>
        <c:majorGridlines/>
        <c:title>
          <c:layout/>
          <c:overlay val="0"/>
        </c:title>
        <c:numFmt formatCode="#,000;#,000;#,000" sourceLinked="1"/>
        <c:majorTickMark val="cross"/>
        <c:minorTickMark val="out"/>
        <c:tickLblPos val="none"/>
        <c:crossAx val="5221376"/>
        <c:crosses val="autoZero"/>
        <c:crossBetween val="between"/>
        <c:majorUnit val="0.5"/>
      </c:valAx>
    </c:plotArea>
    <c:legend>
      <c:legendPos val="r"/>
      <c:layout>
        <c:manualLayout>
          <c:xMode val="edge"/>
          <c:yMode val="edge"/>
          <c:x val="0.77327770952944419"/>
          <c:y val="0.43792104845954655"/>
          <c:w val="0.13146745240195973"/>
          <c:h val="0.14563420176504782"/>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bg1"/>
            </a:solidFill>
            <a:effectLst>
              <a:glow rad="228600">
                <a:schemeClr val="accent2">
                  <a:satMod val="175000"/>
                  <a:alpha val="40000"/>
                </a:schemeClr>
              </a:glow>
              <a:outerShdw blurRad="76200" dir="18900000" sy="23000" kx="-1200000" algn="bl" rotWithShape="0">
                <a:prstClr val="black">
                  <a:alpha val="20000"/>
                </a:prstClr>
              </a:outerShdw>
            </a:effectLst>
          </c:spPr>
          <c:invertIfNegative val="0"/>
          <c:cat>
            <c:strRef>
              <c:f>Hoja1!$A$7:$A$12</c:f>
              <c:strCache>
                <c:ptCount val="6"/>
                <c:pt idx="0">
                  <c:v>Capacitación</c:v>
                </c:pt>
                <c:pt idx="1">
                  <c:v>Realizar una programación oportuna acorde a necesidades, tiempo y recursos</c:v>
                </c:pt>
                <c:pt idx="2">
                  <c:v>Difusión de resultados de evaluación</c:v>
                </c:pt>
                <c:pt idx="3">
                  <c:v>Participación igualitaria de los sectores académico, administrativo , estudiantil y social</c:v>
                </c:pt>
                <c:pt idx="4">
                  <c:v>Planeación y evaluación participativas</c:v>
                </c:pt>
                <c:pt idx="5">
                  <c:v>Difusión virtual y personal de documentos de planeación</c:v>
                </c:pt>
              </c:strCache>
            </c:strRef>
          </c:cat>
          <c:val>
            <c:numRef>
              <c:f>Hoja1!$B$7:$B$12</c:f>
              <c:numCache>
                <c:formatCode>General</c:formatCode>
                <c:ptCount val="6"/>
                <c:pt idx="0">
                  <c:v>7</c:v>
                </c:pt>
                <c:pt idx="1">
                  <c:v>14</c:v>
                </c:pt>
                <c:pt idx="2">
                  <c:v>15</c:v>
                </c:pt>
                <c:pt idx="3">
                  <c:v>18</c:v>
                </c:pt>
                <c:pt idx="4">
                  <c:v>21</c:v>
                </c:pt>
                <c:pt idx="5">
                  <c:v>25</c:v>
                </c:pt>
              </c:numCache>
            </c:numRef>
          </c:val>
        </c:ser>
        <c:dLbls>
          <c:showLegendKey val="0"/>
          <c:showVal val="0"/>
          <c:showCatName val="0"/>
          <c:showSerName val="0"/>
          <c:showPercent val="0"/>
          <c:showBubbleSize val="0"/>
        </c:dLbls>
        <c:gapWidth val="150"/>
        <c:axId val="34859648"/>
        <c:axId val="34861440"/>
      </c:barChart>
      <c:catAx>
        <c:axId val="34859648"/>
        <c:scaling>
          <c:orientation val="minMax"/>
        </c:scaling>
        <c:delete val="0"/>
        <c:axPos val="b"/>
        <c:numFmt formatCode="General" sourceLinked="0"/>
        <c:majorTickMark val="out"/>
        <c:minorTickMark val="none"/>
        <c:tickLblPos val="nextTo"/>
        <c:txPr>
          <a:bodyPr/>
          <a:lstStyle/>
          <a:p>
            <a:pPr>
              <a:defRPr sz="1000" baseline="0"/>
            </a:pPr>
            <a:endParaRPr lang="es-MX"/>
          </a:p>
        </c:txPr>
        <c:crossAx val="34861440"/>
        <c:crosses val="autoZero"/>
        <c:auto val="1"/>
        <c:lblAlgn val="ctr"/>
        <c:lblOffset val="100"/>
        <c:noMultiLvlLbl val="0"/>
      </c:catAx>
      <c:valAx>
        <c:axId val="34861440"/>
        <c:scaling>
          <c:orientation val="minMax"/>
        </c:scaling>
        <c:delete val="0"/>
        <c:axPos val="l"/>
        <c:majorGridlines>
          <c:spPr>
            <a:ln>
              <a:solidFill>
                <a:schemeClr val="accent6">
                  <a:lumMod val="75000"/>
                </a:schemeClr>
              </a:solidFill>
              <a:prstDash val="sysDot"/>
            </a:ln>
          </c:spPr>
        </c:majorGridlines>
        <c:numFmt formatCode="General" sourceLinked="1"/>
        <c:majorTickMark val="out"/>
        <c:minorTickMark val="none"/>
        <c:tickLblPos val="nextTo"/>
        <c:crossAx val="3485964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704349456317961E-2"/>
          <c:y val="5.1400554097404488E-2"/>
          <c:w val="0.91210517435320582"/>
          <c:h val="0.65425488480606586"/>
        </c:manualLayout>
      </c:layout>
      <c:barChart>
        <c:barDir val="col"/>
        <c:grouping val="clustered"/>
        <c:varyColors val="0"/>
        <c:ser>
          <c:idx val="0"/>
          <c:order val="0"/>
          <c:spPr>
            <a:solidFill>
              <a:schemeClr val="bg1"/>
            </a:solidFill>
            <a:ln>
              <a:noFill/>
            </a:ln>
            <a:effectLst>
              <a:glow rad="228600">
                <a:schemeClr val="accent6">
                  <a:satMod val="175000"/>
                  <a:alpha val="40000"/>
                </a:schemeClr>
              </a:glow>
              <a:outerShdw blurRad="76200" dir="18900000" sy="23000" kx="-1200000" algn="bl" rotWithShape="0">
                <a:prstClr val="black">
                  <a:alpha val="20000"/>
                </a:prstClr>
              </a:outerShdw>
            </a:effectLst>
          </c:spPr>
          <c:invertIfNegative val="0"/>
          <c:cat>
            <c:strRef>
              <c:f>Hoja1!$A$22:$A$27</c:f>
              <c:strCache>
                <c:ptCount val="6"/>
                <c:pt idx="0">
                  <c:v>TIC´s.</c:v>
                </c:pt>
                <c:pt idx="1">
                  <c:v>Seguimiento de los planes de desarrollo</c:v>
                </c:pt>
                <c:pt idx="2">
                  <c:v>Internacionalización</c:v>
                </c:pt>
                <c:pt idx="3">
                  <c:v>Seguimiento a egresados</c:v>
                </c:pt>
                <c:pt idx="4">
                  <c:v>La inclusión es correcta, el reto es la implementación</c:v>
                </c:pt>
                <c:pt idx="5">
                  <c:v>Difusión de los resultados de planeación</c:v>
                </c:pt>
              </c:strCache>
            </c:strRef>
          </c:cat>
          <c:val>
            <c:numRef>
              <c:f>Hoja1!$B$22:$B$27</c:f>
              <c:numCache>
                <c:formatCode>General</c:formatCode>
                <c:ptCount val="6"/>
                <c:pt idx="0">
                  <c:v>9</c:v>
                </c:pt>
                <c:pt idx="1">
                  <c:v>8</c:v>
                </c:pt>
                <c:pt idx="2">
                  <c:v>11</c:v>
                </c:pt>
                <c:pt idx="3">
                  <c:v>5</c:v>
                </c:pt>
                <c:pt idx="4">
                  <c:v>30</c:v>
                </c:pt>
                <c:pt idx="5">
                  <c:v>37</c:v>
                </c:pt>
              </c:numCache>
            </c:numRef>
          </c:val>
        </c:ser>
        <c:dLbls>
          <c:showLegendKey val="0"/>
          <c:showVal val="0"/>
          <c:showCatName val="0"/>
          <c:showSerName val="0"/>
          <c:showPercent val="0"/>
          <c:showBubbleSize val="0"/>
        </c:dLbls>
        <c:gapWidth val="150"/>
        <c:axId val="35072256"/>
        <c:axId val="35078144"/>
      </c:barChart>
      <c:catAx>
        <c:axId val="35072256"/>
        <c:scaling>
          <c:orientation val="minMax"/>
        </c:scaling>
        <c:delete val="0"/>
        <c:axPos val="b"/>
        <c:numFmt formatCode="General" sourceLinked="0"/>
        <c:majorTickMark val="out"/>
        <c:minorTickMark val="none"/>
        <c:tickLblPos val="nextTo"/>
        <c:txPr>
          <a:bodyPr/>
          <a:lstStyle/>
          <a:p>
            <a:pPr>
              <a:defRPr sz="1000" baseline="0"/>
            </a:pPr>
            <a:endParaRPr lang="es-MX"/>
          </a:p>
        </c:txPr>
        <c:crossAx val="35078144"/>
        <c:crosses val="autoZero"/>
        <c:auto val="1"/>
        <c:lblAlgn val="ctr"/>
        <c:lblOffset val="100"/>
        <c:noMultiLvlLbl val="0"/>
      </c:catAx>
      <c:valAx>
        <c:axId val="35078144"/>
        <c:scaling>
          <c:orientation val="minMax"/>
        </c:scaling>
        <c:delete val="0"/>
        <c:axPos val="l"/>
        <c:majorGridlines>
          <c:spPr>
            <a:ln>
              <a:solidFill>
                <a:srgbClr val="FFC000"/>
              </a:solidFill>
              <a:prstDash val="sysDot"/>
            </a:ln>
          </c:spPr>
        </c:majorGridlines>
        <c:numFmt formatCode="General" sourceLinked="1"/>
        <c:majorTickMark val="out"/>
        <c:minorTickMark val="none"/>
        <c:tickLblPos val="nextTo"/>
        <c:crossAx val="35072256"/>
        <c:crosses val="autoZero"/>
        <c:crossBetween val="between"/>
      </c:valAx>
      <c:spPr>
        <a:ln>
          <a:prstDash val="sysDot"/>
        </a:ln>
      </c:spPr>
    </c:plotArea>
    <c:plotVisOnly val="1"/>
    <c:dispBlanksAs val="gap"/>
    <c:showDLblsOverMax val="0"/>
  </c:chart>
  <c:txPr>
    <a:bodyPr/>
    <a:lstStyle/>
    <a:p>
      <a:pPr>
        <a:defRPr sz="700" baseline="0"/>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bg1"/>
            </a:solidFill>
            <a:ln>
              <a:noFill/>
            </a:ln>
            <a:effectLst>
              <a:glow rad="228600">
                <a:schemeClr val="accent2">
                  <a:satMod val="175000"/>
                  <a:alpha val="40000"/>
                </a:schemeClr>
              </a:glow>
              <a:outerShdw blurRad="76200" dir="18900000" sy="23000" kx="-1200000" algn="bl" rotWithShape="0">
                <a:prstClr val="black">
                  <a:alpha val="20000"/>
                </a:prstClr>
              </a:outerShdw>
            </a:effectLst>
          </c:spPr>
          <c:invertIfNegative val="0"/>
          <c:cat>
            <c:strRef>
              <c:f>Hoja1!$A$38:$A$43</c:f>
              <c:strCache>
                <c:ptCount val="6"/>
                <c:pt idx="0">
                  <c:v>Participación de toda la comunidad universitaria en su elaboración</c:v>
                </c:pt>
                <c:pt idx="1">
                  <c:v>Evaluación del cumplimiento</c:v>
                </c:pt>
                <c:pt idx="2">
                  <c:v>Gestión y seguimiento</c:v>
                </c:pt>
                <c:pt idx="3">
                  <c:v>Ambiente laboral adecuado, motivación del personal e implementación de un escalafón para trabajadores</c:v>
                </c:pt>
                <c:pt idx="4">
                  <c:v>Reuniones y seminarios de planeación, programación y presupuestación</c:v>
                </c:pt>
                <c:pt idx="5">
                  <c:v>Difusión personal y virtual de documentos de planeación</c:v>
                </c:pt>
              </c:strCache>
            </c:strRef>
          </c:cat>
          <c:val>
            <c:numRef>
              <c:f>Hoja1!$B$38:$B$43</c:f>
              <c:numCache>
                <c:formatCode>General</c:formatCode>
                <c:ptCount val="6"/>
                <c:pt idx="0">
                  <c:v>17</c:v>
                </c:pt>
                <c:pt idx="1">
                  <c:v>11</c:v>
                </c:pt>
                <c:pt idx="2">
                  <c:v>13</c:v>
                </c:pt>
                <c:pt idx="3">
                  <c:v>10</c:v>
                </c:pt>
                <c:pt idx="4">
                  <c:v>19</c:v>
                </c:pt>
                <c:pt idx="5">
                  <c:v>30</c:v>
                </c:pt>
              </c:numCache>
            </c:numRef>
          </c:val>
        </c:ser>
        <c:dLbls>
          <c:showLegendKey val="0"/>
          <c:showVal val="0"/>
          <c:showCatName val="0"/>
          <c:showSerName val="0"/>
          <c:showPercent val="0"/>
          <c:showBubbleSize val="0"/>
        </c:dLbls>
        <c:gapWidth val="150"/>
        <c:axId val="33633792"/>
        <c:axId val="33635328"/>
      </c:barChart>
      <c:catAx>
        <c:axId val="33633792"/>
        <c:scaling>
          <c:orientation val="minMax"/>
        </c:scaling>
        <c:delete val="0"/>
        <c:axPos val="b"/>
        <c:numFmt formatCode="General" sourceLinked="0"/>
        <c:majorTickMark val="out"/>
        <c:minorTickMark val="none"/>
        <c:tickLblPos val="nextTo"/>
        <c:txPr>
          <a:bodyPr/>
          <a:lstStyle/>
          <a:p>
            <a:pPr>
              <a:defRPr sz="1000" baseline="0"/>
            </a:pPr>
            <a:endParaRPr lang="es-MX"/>
          </a:p>
        </c:txPr>
        <c:crossAx val="33635328"/>
        <c:crosses val="autoZero"/>
        <c:auto val="1"/>
        <c:lblAlgn val="ctr"/>
        <c:lblOffset val="100"/>
        <c:noMultiLvlLbl val="0"/>
      </c:catAx>
      <c:valAx>
        <c:axId val="33635328"/>
        <c:scaling>
          <c:orientation val="minMax"/>
        </c:scaling>
        <c:delete val="0"/>
        <c:axPos val="l"/>
        <c:majorGridlines/>
        <c:numFmt formatCode="General" sourceLinked="1"/>
        <c:majorTickMark val="out"/>
        <c:minorTickMark val="none"/>
        <c:tickLblPos val="nextTo"/>
        <c:crossAx val="33633792"/>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bg1"/>
            </a:solidFill>
            <a:ln>
              <a:noFill/>
            </a:ln>
            <a:effectLst>
              <a:glow rad="228600">
                <a:schemeClr val="accent6">
                  <a:satMod val="175000"/>
                  <a:alpha val="40000"/>
                </a:schemeClr>
              </a:glow>
              <a:outerShdw blurRad="76200" dir="18900000" sy="23000" kx="-1200000" algn="bl" rotWithShape="0">
                <a:prstClr val="black">
                  <a:alpha val="20000"/>
                </a:prstClr>
              </a:outerShdw>
            </a:effectLst>
          </c:spPr>
          <c:invertIfNegative val="0"/>
          <c:cat>
            <c:strRef>
              <c:f>Hoja1!$A$56:$A$60</c:f>
              <c:strCache>
                <c:ptCount val="5"/>
                <c:pt idx="0">
                  <c:v>Participación de toda la comunidad universitaria en su elaboración</c:v>
                </c:pt>
                <c:pt idx="1">
                  <c:v>Vinculación con el entorno</c:v>
                </c:pt>
                <c:pt idx="2">
                  <c:v>Realizar foros de consulta </c:v>
                </c:pt>
                <c:pt idx="3">
                  <c:v>Mejora en acciones de formación docente y estudiantil</c:v>
                </c:pt>
                <c:pt idx="4">
                  <c:v>Difusión al interior del Centro Universitario del PDI y PDC </c:v>
                </c:pt>
              </c:strCache>
            </c:strRef>
          </c:cat>
          <c:val>
            <c:numRef>
              <c:f>Hoja1!$B$56:$B$60</c:f>
              <c:numCache>
                <c:formatCode>General</c:formatCode>
                <c:ptCount val="5"/>
                <c:pt idx="0">
                  <c:v>29</c:v>
                </c:pt>
                <c:pt idx="1">
                  <c:v>11</c:v>
                </c:pt>
                <c:pt idx="2">
                  <c:v>9</c:v>
                </c:pt>
                <c:pt idx="3">
                  <c:v>7</c:v>
                </c:pt>
                <c:pt idx="4">
                  <c:v>19</c:v>
                </c:pt>
              </c:numCache>
            </c:numRef>
          </c:val>
        </c:ser>
        <c:dLbls>
          <c:showLegendKey val="0"/>
          <c:showVal val="0"/>
          <c:showCatName val="0"/>
          <c:showSerName val="0"/>
          <c:showPercent val="0"/>
          <c:showBubbleSize val="0"/>
        </c:dLbls>
        <c:gapWidth val="150"/>
        <c:axId val="33719424"/>
        <c:axId val="33720960"/>
      </c:barChart>
      <c:catAx>
        <c:axId val="33719424"/>
        <c:scaling>
          <c:orientation val="minMax"/>
        </c:scaling>
        <c:delete val="0"/>
        <c:axPos val="b"/>
        <c:numFmt formatCode="General" sourceLinked="0"/>
        <c:majorTickMark val="out"/>
        <c:minorTickMark val="none"/>
        <c:tickLblPos val="nextTo"/>
        <c:txPr>
          <a:bodyPr/>
          <a:lstStyle/>
          <a:p>
            <a:pPr>
              <a:defRPr sz="1000" baseline="0"/>
            </a:pPr>
            <a:endParaRPr lang="es-MX"/>
          </a:p>
        </c:txPr>
        <c:crossAx val="33720960"/>
        <c:crosses val="autoZero"/>
        <c:auto val="1"/>
        <c:lblAlgn val="ctr"/>
        <c:lblOffset val="100"/>
        <c:noMultiLvlLbl val="0"/>
      </c:catAx>
      <c:valAx>
        <c:axId val="33720960"/>
        <c:scaling>
          <c:orientation val="minMax"/>
        </c:scaling>
        <c:delete val="0"/>
        <c:axPos val="l"/>
        <c:majorGridlines>
          <c:spPr>
            <a:ln>
              <a:solidFill>
                <a:schemeClr val="accent6"/>
              </a:solidFill>
              <a:prstDash val="sysDot"/>
            </a:ln>
          </c:spPr>
        </c:majorGridlines>
        <c:numFmt formatCode="General" sourceLinked="1"/>
        <c:majorTickMark val="out"/>
        <c:minorTickMark val="none"/>
        <c:tickLblPos val="nextTo"/>
        <c:crossAx val="3371942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bg1"/>
            </a:solidFill>
            <a:ln>
              <a:noFill/>
            </a:ln>
            <a:effectLst>
              <a:glow rad="228600">
                <a:schemeClr val="accent2">
                  <a:satMod val="175000"/>
                  <a:alpha val="40000"/>
                </a:schemeClr>
              </a:glow>
              <a:outerShdw blurRad="76200" dir="18900000" sy="23000" kx="-1200000" algn="bl" rotWithShape="0">
                <a:prstClr val="black">
                  <a:alpha val="20000"/>
                </a:prstClr>
              </a:outerShdw>
            </a:effectLst>
          </c:spPr>
          <c:invertIfNegative val="0"/>
          <c:cat>
            <c:strRef>
              <c:f>Hoja1!$A$76:$A$81</c:f>
              <c:strCache>
                <c:ptCount val="6"/>
                <c:pt idx="0">
                  <c:v>Apatía para la gestión, la participación y la innovación</c:v>
                </c:pt>
                <c:pt idx="1">
                  <c:v>Falta de recursos económicos</c:v>
                </c:pt>
                <c:pt idx="2">
                  <c:v>Falta de difusión de los Planes de Desarrollo</c:v>
                </c:pt>
                <c:pt idx="3">
                  <c:v>Pocos e ineficientes recursos humanos</c:v>
                </c:pt>
                <c:pt idx="4">
                  <c:v>Falta de compromiso</c:v>
                </c:pt>
                <c:pt idx="5">
                  <c:v>Avejentamiento de la planta docente</c:v>
                </c:pt>
              </c:strCache>
            </c:strRef>
          </c:cat>
          <c:val>
            <c:numRef>
              <c:f>Hoja1!$B$76:$B$81</c:f>
              <c:numCache>
                <c:formatCode>General</c:formatCode>
                <c:ptCount val="6"/>
                <c:pt idx="0">
                  <c:v>25</c:v>
                </c:pt>
                <c:pt idx="1">
                  <c:v>20</c:v>
                </c:pt>
                <c:pt idx="2">
                  <c:v>16</c:v>
                </c:pt>
                <c:pt idx="3">
                  <c:v>18</c:v>
                </c:pt>
                <c:pt idx="4">
                  <c:v>5</c:v>
                </c:pt>
                <c:pt idx="5">
                  <c:v>16</c:v>
                </c:pt>
              </c:numCache>
            </c:numRef>
          </c:val>
        </c:ser>
        <c:dLbls>
          <c:showLegendKey val="0"/>
          <c:showVal val="0"/>
          <c:showCatName val="0"/>
          <c:showSerName val="0"/>
          <c:showPercent val="0"/>
          <c:showBubbleSize val="0"/>
        </c:dLbls>
        <c:gapWidth val="150"/>
        <c:axId val="33792384"/>
        <c:axId val="33793920"/>
      </c:barChart>
      <c:catAx>
        <c:axId val="33792384"/>
        <c:scaling>
          <c:orientation val="minMax"/>
        </c:scaling>
        <c:delete val="0"/>
        <c:axPos val="b"/>
        <c:numFmt formatCode="General" sourceLinked="0"/>
        <c:majorTickMark val="out"/>
        <c:minorTickMark val="none"/>
        <c:tickLblPos val="nextTo"/>
        <c:txPr>
          <a:bodyPr/>
          <a:lstStyle/>
          <a:p>
            <a:pPr>
              <a:defRPr sz="1000" baseline="0"/>
            </a:pPr>
            <a:endParaRPr lang="es-MX"/>
          </a:p>
        </c:txPr>
        <c:crossAx val="33793920"/>
        <c:crosses val="autoZero"/>
        <c:auto val="1"/>
        <c:lblAlgn val="ctr"/>
        <c:lblOffset val="100"/>
        <c:noMultiLvlLbl val="0"/>
      </c:catAx>
      <c:valAx>
        <c:axId val="33793920"/>
        <c:scaling>
          <c:orientation val="minMax"/>
        </c:scaling>
        <c:delete val="0"/>
        <c:axPos val="l"/>
        <c:majorGridlines>
          <c:spPr>
            <a:ln>
              <a:solidFill>
                <a:schemeClr val="accent6"/>
              </a:solidFill>
              <a:prstDash val="sysDot"/>
            </a:ln>
          </c:spPr>
        </c:majorGridlines>
        <c:numFmt formatCode="General" sourceLinked="1"/>
        <c:majorTickMark val="out"/>
        <c:minorTickMark val="none"/>
        <c:tickLblPos val="nextTo"/>
        <c:crossAx val="33792384"/>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bg1"/>
            </a:solidFill>
            <a:ln>
              <a:noFill/>
            </a:ln>
            <a:effectLst>
              <a:glow rad="228600">
                <a:schemeClr val="accent6">
                  <a:satMod val="175000"/>
                  <a:alpha val="40000"/>
                </a:schemeClr>
              </a:glow>
              <a:outerShdw blurRad="76200" dir="18900000" sy="23000" kx="-1200000" algn="bl" rotWithShape="0">
                <a:prstClr val="black">
                  <a:alpha val="20000"/>
                </a:prstClr>
              </a:outerShdw>
            </a:effectLst>
          </c:spPr>
          <c:invertIfNegative val="0"/>
          <c:cat>
            <c:strRef>
              <c:f>Hoja1!$A$97:$A$102</c:f>
              <c:strCache>
                <c:ptCount val="6"/>
                <c:pt idx="0">
                  <c:v>Mejorar la comunicación con cada Centro Universitario y el conocimiento del mismo</c:v>
                </c:pt>
                <c:pt idx="1">
                  <c:v>Asegurar un sistema único de información</c:v>
                </c:pt>
                <c:pt idx="2">
                  <c:v>Seguimiento periódico</c:v>
                </c:pt>
                <c:pt idx="3">
                  <c:v>Evaluar el cumplimiento de los Planes de Desarrollo</c:v>
                </c:pt>
                <c:pt idx="4">
                  <c:v>Realización de consultas, foros y talleres de capacitación</c:v>
                </c:pt>
                <c:pt idx="5">
                  <c:v>Agilizar trámites</c:v>
                </c:pt>
              </c:strCache>
            </c:strRef>
          </c:cat>
          <c:val>
            <c:numRef>
              <c:f>Hoja1!$B$97:$B$102</c:f>
              <c:numCache>
                <c:formatCode>General</c:formatCode>
                <c:ptCount val="6"/>
                <c:pt idx="0">
                  <c:v>26</c:v>
                </c:pt>
                <c:pt idx="1">
                  <c:v>20</c:v>
                </c:pt>
                <c:pt idx="2">
                  <c:v>22</c:v>
                </c:pt>
                <c:pt idx="3">
                  <c:v>11</c:v>
                </c:pt>
                <c:pt idx="4">
                  <c:v>14</c:v>
                </c:pt>
                <c:pt idx="5">
                  <c:v>7</c:v>
                </c:pt>
              </c:numCache>
            </c:numRef>
          </c:val>
        </c:ser>
        <c:dLbls>
          <c:showLegendKey val="0"/>
          <c:showVal val="0"/>
          <c:showCatName val="0"/>
          <c:showSerName val="0"/>
          <c:showPercent val="0"/>
          <c:showBubbleSize val="0"/>
        </c:dLbls>
        <c:gapWidth val="150"/>
        <c:axId val="33820032"/>
        <c:axId val="33838208"/>
      </c:barChart>
      <c:catAx>
        <c:axId val="33820032"/>
        <c:scaling>
          <c:orientation val="minMax"/>
        </c:scaling>
        <c:delete val="0"/>
        <c:axPos val="b"/>
        <c:numFmt formatCode="General" sourceLinked="0"/>
        <c:majorTickMark val="out"/>
        <c:minorTickMark val="none"/>
        <c:tickLblPos val="nextTo"/>
        <c:txPr>
          <a:bodyPr/>
          <a:lstStyle/>
          <a:p>
            <a:pPr>
              <a:defRPr sz="1000" baseline="0"/>
            </a:pPr>
            <a:endParaRPr lang="es-MX"/>
          </a:p>
        </c:txPr>
        <c:crossAx val="33838208"/>
        <c:crosses val="autoZero"/>
        <c:auto val="1"/>
        <c:lblAlgn val="ctr"/>
        <c:lblOffset val="100"/>
        <c:noMultiLvlLbl val="0"/>
      </c:catAx>
      <c:valAx>
        <c:axId val="33838208"/>
        <c:scaling>
          <c:orientation val="minMax"/>
        </c:scaling>
        <c:delete val="0"/>
        <c:axPos val="l"/>
        <c:majorGridlines>
          <c:spPr>
            <a:ln>
              <a:solidFill>
                <a:schemeClr val="accent6">
                  <a:lumMod val="75000"/>
                </a:schemeClr>
              </a:solidFill>
              <a:prstDash val="sysDot"/>
            </a:ln>
          </c:spPr>
        </c:majorGridlines>
        <c:numFmt formatCode="General" sourceLinked="1"/>
        <c:majorTickMark val="out"/>
        <c:minorTickMark val="none"/>
        <c:tickLblPos val="nextTo"/>
        <c:crossAx val="33820032"/>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880EBC2B-4621-430D-B960-E6EDC33CA3BF}" type="datetimeFigureOut">
              <a:rPr lang="es-MX" smtClean="0"/>
              <a:t>27/11/2015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B78F4C9-7AB2-47AC-98EB-CF697028B8BE}" type="slidenum">
              <a:rPr lang="es-MX" smtClean="0"/>
              <a:t>‹Nº›</a:t>
            </a:fld>
            <a:endParaRPr lang="es-MX"/>
          </a:p>
        </p:txBody>
      </p:sp>
    </p:spTree>
    <p:extLst>
      <p:ext uri="{BB962C8B-B14F-4D97-AF65-F5344CB8AC3E}">
        <p14:creationId xmlns:p14="http://schemas.microsoft.com/office/powerpoint/2010/main" val="4101323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80EBC2B-4621-430D-B960-E6EDC33CA3BF}" type="datetimeFigureOut">
              <a:rPr lang="es-MX" smtClean="0"/>
              <a:t>27/11/2015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B78F4C9-7AB2-47AC-98EB-CF697028B8BE}" type="slidenum">
              <a:rPr lang="es-MX" smtClean="0"/>
              <a:t>‹Nº›</a:t>
            </a:fld>
            <a:endParaRPr lang="es-MX"/>
          </a:p>
        </p:txBody>
      </p:sp>
    </p:spTree>
    <p:extLst>
      <p:ext uri="{BB962C8B-B14F-4D97-AF65-F5344CB8AC3E}">
        <p14:creationId xmlns:p14="http://schemas.microsoft.com/office/powerpoint/2010/main" val="2811056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80EBC2B-4621-430D-B960-E6EDC33CA3BF}" type="datetimeFigureOut">
              <a:rPr lang="es-MX" smtClean="0"/>
              <a:t>27/11/2015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B78F4C9-7AB2-47AC-98EB-CF697028B8BE}" type="slidenum">
              <a:rPr lang="es-MX" smtClean="0"/>
              <a:t>‹Nº›</a:t>
            </a:fld>
            <a:endParaRPr lang="es-MX"/>
          </a:p>
        </p:txBody>
      </p:sp>
    </p:spTree>
    <p:extLst>
      <p:ext uri="{BB962C8B-B14F-4D97-AF65-F5344CB8AC3E}">
        <p14:creationId xmlns:p14="http://schemas.microsoft.com/office/powerpoint/2010/main" val="338368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80EBC2B-4621-430D-B960-E6EDC33CA3BF}" type="datetimeFigureOut">
              <a:rPr lang="es-MX" smtClean="0"/>
              <a:t>27/11/2015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B78F4C9-7AB2-47AC-98EB-CF697028B8BE}" type="slidenum">
              <a:rPr lang="es-MX" smtClean="0"/>
              <a:t>‹Nº›</a:t>
            </a:fld>
            <a:endParaRPr lang="es-MX"/>
          </a:p>
        </p:txBody>
      </p:sp>
    </p:spTree>
    <p:extLst>
      <p:ext uri="{BB962C8B-B14F-4D97-AF65-F5344CB8AC3E}">
        <p14:creationId xmlns:p14="http://schemas.microsoft.com/office/powerpoint/2010/main" val="1768858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80EBC2B-4621-430D-B960-E6EDC33CA3BF}" type="datetimeFigureOut">
              <a:rPr lang="es-MX" smtClean="0"/>
              <a:t>27/11/2015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B78F4C9-7AB2-47AC-98EB-CF697028B8BE}" type="slidenum">
              <a:rPr lang="es-MX" smtClean="0"/>
              <a:t>‹Nº›</a:t>
            </a:fld>
            <a:endParaRPr lang="es-MX"/>
          </a:p>
        </p:txBody>
      </p:sp>
    </p:spTree>
    <p:extLst>
      <p:ext uri="{BB962C8B-B14F-4D97-AF65-F5344CB8AC3E}">
        <p14:creationId xmlns:p14="http://schemas.microsoft.com/office/powerpoint/2010/main" val="3130069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880EBC2B-4621-430D-B960-E6EDC33CA3BF}" type="datetimeFigureOut">
              <a:rPr lang="es-MX" smtClean="0"/>
              <a:t>27/11/2015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B78F4C9-7AB2-47AC-98EB-CF697028B8BE}" type="slidenum">
              <a:rPr lang="es-MX" smtClean="0"/>
              <a:t>‹Nº›</a:t>
            </a:fld>
            <a:endParaRPr lang="es-MX"/>
          </a:p>
        </p:txBody>
      </p:sp>
    </p:spTree>
    <p:extLst>
      <p:ext uri="{BB962C8B-B14F-4D97-AF65-F5344CB8AC3E}">
        <p14:creationId xmlns:p14="http://schemas.microsoft.com/office/powerpoint/2010/main" val="228403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80EBC2B-4621-430D-B960-E6EDC33CA3BF}" type="datetimeFigureOut">
              <a:rPr lang="es-MX" smtClean="0"/>
              <a:t>27/11/2015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B78F4C9-7AB2-47AC-98EB-CF697028B8BE}" type="slidenum">
              <a:rPr lang="es-MX" smtClean="0"/>
              <a:t>‹Nº›</a:t>
            </a:fld>
            <a:endParaRPr lang="es-MX"/>
          </a:p>
        </p:txBody>
      </p:sp>
    </p:spTree>
    <p:extLst>
      <p:ext uri="{BB962C8B-B14F-4D97-AF65-F5344CB8AC3E}">
        <p14:creationId xmlns:p14="http://schemas.microsoft.com/office/powerpoint/2010/main" val="2507167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80EBC2B-4621-430D-B960-E6EDC33CA3BF}" type="datetimeFigureOut">
              <a:rPr lang="es-MX" smtClean="0"/>
              <a:t>27/11/2015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B78F4C9-7AB2-47AC-98EB-CF697028B8BE}" type="slidenum">
              <a:rPr lang="es-MX" smtClean="0"/>
              <a:t>‹Nº›</a:t>
            </a:fld>
            <a:endParaRPr lang="es-MX"/>
          </a:p>
        </p:txBody>
      </p:sp>
    </p:spTree>
    <p:extLst>
      <p:ext uri="{BB962C8B-B14F-4D97-AF65-F5344CB8AC3E}">
        <p14:creationId xmlns:p14="http://schemas.microsoft.com/office/powerpoint/2010/main" val="4160297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80EBC2B-4621-430D-B960-E6EDC33CA3BF}" type="datetimeFigureOut">
              <a:rPr lang="es-MX" smtClean="0"/>
              <a:t>27/11/2015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B78F4C9-7AB2-47AC-98EB-CF697028B8BE}" type="slidenum">
              <a:rPr lang="es-MX" smtClean="0"/>
              <a:t>‹Nº›</a:t>
            </a:fld>
            <a:endParaRPr lang="es-MX"/>
          </a:p>
        </p:txBody>
      </p:sp>
    </p:spTree>
    <p:extLst>
      <p:ext uri="{BB962C8B-B14F-4D97-AF65-F5344CB8AC3E}">
        <p14:creationId xmlns:p14="http://schemas.microsoft.com/office/powerpoint/2010/main" val="984933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80EBC2B-4621-430D-B960-E6EDC33CA3BF}" type="datetimeFigureOut">
              <a:rPr lang="es-MX" smtClean="0"/>
              <a:t>27/11/2015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B78F4C9-7AB2-47AC-98EB-CF697028B8BE}" type="slidenum">
              <a:rPr lang="es-MX" smtClean="0"/>
              <a:t>‹Nº›</a:t>
            </a:fld>
            <a:endParaRPr lang="es-MX"/>
          </a:p>
        </p:txBody>
      </p:sp>
    </p:spTree>
    <p:extLst>
      <p:ext uri="{BB962C8B-B14F-4D97-AF65-F5344CB8AC3E}">
        <p14:creationId xmlns:p14="http://schemas.microsoft.com/office/powerpoint/2010/main" val="2734366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80EBC2B-4621-430D-B960-E6EDC33CA3BF}" type="datetimeFigureOut">
              <a:rPr lang="es-MX" smtClean="0"/>
              <a:t>27/11/2015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B78F4C9-7AB2-47AC-98EB-CF697028B8BE}" type="slidenum">
              <a:rPr lang="es-MX" smtClean="0"/>
              <a:t>‹Nº›</a:t>
            </a:fld>
            <a:endParaRPr lang="es-MX"/>
          </a:p>
        </p:txBody>
      </p:sp>
    </p:spTree>
    <p:extLst>
      <p:ext uri="{BB962C8B-B14F-4D97-AF65-F5344CB8AC3E}">
        <p14:creationId xmlns:p14="http://schemas.microsoft.com/office/powerpoint/2010/main" val="1991549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EBC2B-4621-430D-B960-E6EDC33CA3BF}" type="datetimeFigureOut">
              <a:rPr lang="es-MX" smtClean="0"/>
              <a:t>27/11/2015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8F4C9-7AB2-47AC-98EB-CF697028B8BE}" type="slidenum">
              <a:rPr lang="es-MX" smtClean="0"/>
              <a:t>‹Nº›</a:t>
            </a:fld>
            <a:endParaRPr lang="es-MX"/>
          </a:p>
        </p:txBody>
      </p:sp>
    </p:spTree>
    <p:extLst>
      <p:ext uri="{BB962C8B-B14F-4D97-AF65-F5344CB8AC3E}">
        <p14:creationId xmlns:p14="http://schemas.microsoft.com/office/powerpoint/2010/main" val="3550909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418457"/>
            <a:ext cx="5184576" cy="2594719"/>
          </a:xfrm>
        </p:spPr>
        <p:txBody>
          <a:bodyPr>
            <a:normAutofit/>
          </a:bodyPr>
          <a:lstStyle/>
          <a:p>
            <a:pPr algn="l"/>
            <a:r>
              <a:rPr lang="es-MX" sz="2000" dirty="0" smtClean="0">
                <a:solidFill>
                  <a:schemeClr val="bg1"/>
                </a:solidFill>
              </a:rPr>
              <a:t>Seguimiento a las planes de desarrollo de las entidades de la Red y al Plan de Desarrollo Institucional 2014-2030</a:t>
            </a:r>
            <a:endParaRPr lang="es-MX" sz="2000" dirty="0">
              <a:solidFill>
                <a:schemeClr val="bg1"/>
              </a:solidFill>
            </a:endParaRPr>
          </a:p>
        </p:txBody>
      </p:sp>
      <p:sp>
        <p:nvSpPr>
          <p:cNvPr id="3" name="2 CuadroTexto"/>
          <p:cNvSpPr txBox="1"/>
          <p:nvPr/>
        </p:nvSpPr>
        <p:spPr>
          <a:xfrm>
            <a:off x="1319322" y="5373216"/>
            <a:ext cx="5040560" cy="923330"/>
          </a:xfrm>
          <a:prstGeom prst="rect">
            <a:avLst/>
          </a:prstGeom>
          <a:noFill/>
        </p:spPr>
        <p:txBody>
          <a:bodyPr wrap="square" rtlCol="0">
            <a:spAutoFit/>
          </a:bodyPr>
          <a:lstStyle/>
          <a:p>
            <a:pPr algn="ctr"/>
            <a:r>
              <a:rPr lang="es-MX" dirty="0" smtClean="0"/>
              <a:t>RESULTADOS DE LA CONSULTA REALIZADA A CENTROS UNIVERSITARIOS , SUV Y SEMS A TRAVÉS DE LA PLATAFORMA </a:t>
            </a:r>
            <a:r>
              <a:rPr lang="es-MX" b="1" dirty="0" smtClean="0"/>
              <a:t>TH</a:t>
            </a:r>
            <a:r>
              <a:rPr lang="es-MX" b="1" dirty="0" smtClean="0">
                <a:solidFill>
                  <a:srgbClr val="FF0000"/>
                </a:solidFill>
              </a:rPr>
              <a:t>I</a:t>
            </a:r>
            <a:r>
              <a:rPr lang="es-MX" b="1" dirty="0" smtClean="0"/>
              <a:t>NK</a:t>
            </a:r>
            <a:r>
              <a:rPr lang="es-MX" b="1" dirty="0" smtClean="0">
                <a:solidFill>
                  <a:schemeClr val="tx1">
                    <a:lumMod val="50000"/>
                    <a:lumOff val="50000"/>
                  </a:schemeClr>
                </a:solidFill>
              </a:rPr>
              <a:t>TANK</a:t>
            </a:r>
            <a:endParaRPr lang="es-MX" b="1" dirty="0">
              <a:solidFill>
                <a:schemeClr val="tx1">
                  <a:lumMod val="50000"/>
                  <a:lumOff val="50000"/>
                </a:schemeClr>
              </a:solidFill>
            </a:endParaRPr>
          </a:p>
        </p:txBody>
      </p:sp>
    </p:spTree>
    <p:extLst>
      <p:ext uri="{BB962C8B-B14F-4D97-AF65-F5344CB8AC3E}">
        <p14:creationId xmlns:p14="http://schemas.microsoft.com/office/powerpoint/2010/main" val="2739460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4254" y="836712"/>
            <a:ext cx="8568952" cy="4401205"/>
          </a:xfrm>
          <a:prstGeom prst="rect">
            <a:avLst/>
          </a:prstGeom>
          <a:noFill/>
        </p:spPr>
        <p:txBody>
          <a:bodyPr wrap="square" rtlCol="0">
            <a:spAutoFit/>
          </a:bodyPr>
          <a:lstStyle/>
          <a:p>
            <a:r>
              <a:rPr lang="es-MX" sz="2000" b="1" i="1" dirty="0" smtClean="0"/>
              <a:t>Pregunta  2</a:t>
            </a:r>
          </a:p>
          <a:p>
            <a:endParaRPr lang="es-MX" sz="2000" dirty="0" smtClean="0"/>
          </a:p>
          <a:p>
            <a:r>
              <a:rPr lang="es-MX" sz="2000" dirty="0"/>
              <a:t>¿Qué áreas o funciones considera que no han sido incluidas de manera adecuada en su Plan de Desarrollo?</a:t>
            </a:r>
            <a:endParaRPr lang="es-MX" sz="2000" dirty="0" smtClean="0"/>
          </a:p>
          <a:p>
            <a:endParaRPr lang="es-MX" sz="2000" dirty="0"/>
          </a:p>
          <a:p>
            <a:endParaRPr lang="es-MX" sz="2000" dirty="0" smtClean="0"/>
          </a:p>
          <a:p>
            <a:r>
              <a:rPr lang="es-MX" sz="2000" b="1" i="1" dirty="0" smtClean="0"/>
              <a:t>Principales Respuestas</a:t>
            </a:r>
          </a:p>
          <a:p>
            <a:endParaRPr lang="es-MX" sz="2000" dirty="0"/>
          </a:p>
          <a:p>
            <a:pPr marL="285750" indent="-285750">
              <a:buFont typeface="Wingdings" panose="05000000000000000000" pitchFamily="2" charset="2"/>
              <a:buChar char="§"/>
            </a:pPr>
            <a:r>
              <a:rPr lang="es-MX" sz="2000" dirty="0" smtClean="0"/>
              <a:t>La inclusión es correcta, el reto es la implementación.</a:t>
            </a:r>
          </a:p>
          <a:p>
            <a:pPr marL="285750" indent="-285750">
              <a:buFont typeface="Wingdings" panose="05000000000000000000" pitchFamily="2" charset="2"/>
              <a:buChar char="§"/>
            </a:pPr>
            <a:r>
              <a:rPr lang="es-MX" sz="2000" dirty="0" smtClean="0"/>
              <a:t>Difusión de los resultados de planeación.</a:t>
            </a:r>
          </a:p>
          <a:p>
            <a:pPr marL="285750" indent="-285750">
              <a:buFont typeface="Wingdings" panose="05000000000000000000" pitchFamily="2" charset="2"/>
              <a:buChar char="§"/>
            </a:pPr>
            <a:r>
              <a:rPr lang="es-MX" sz="2000" dirty="0"/>
              <a:t>Internacionalización.</a:t>
            </a:r>
            <a:endParaRPr lang="es-MX" sz="2000" dirty="0" smtClean="0"/>
          </a:p>
          <a:p>
            <a:pPr marL="285750" indent="-285750">
              <a:buFont typeface="Wingdings" panose="05000000000000000000" pitchFamily="2" charset="2"/>
              <a:buChar char="§"/>
            </a:pPr>
            <a:r>
              <a:rPr lang="es-MX" sz="2000" dirty="0" err="1"/>
              <a:t>TIC´s</a:t>
            </a:r>
            <a:r>
              <a:rPr lang="es-MX" sz="2000" dirty="0"/>
              <a:t>.</a:t>
            </a:r>
          </a:p>
          <a:p>
            <a:pPr marL="285750" indent="-285750">
              <a:buFont typeface="Wingdings" panose="05000000000000000000" pitchFamily="2" charset="2"/>
              <a:buChar char="§"/>
            </a:pPr>
            <a:r>
              <a:rPr lang="es-MX" sz="2000" dirty="0" smtClean="0"/>
              <a:t>Seguimiento de los planes de desarrollo.</a:t>
            </a:r>
          </a:p>
          <a:p>
            <a:pPr marL="285750" indent="-285750">
              <a:buFont typeface="Wingdings" panose="05000000000000000000" pitchFamily="2" charset="2"/>
              <a:buChar char="§"/>
            </a:pPr>
            <a:r>
              <a:rPr lang="es-MX" sz="2000" dirty="0" smtClean="0"/>
              <a:t>Seguimiento a egresados.</a:t>
            </a:r>
            <a:endParaRPr lang="es-MX" sz="2000" dirty="0"/>
          </a:p>
        </p:txBody>
      </p:sp>
    </p:spTree>
    <p:extLst>
      <p:ext uri="{BB962C8B-B14F-4D97-AF65-F5344CB8AC3E}">
        <p14:creationId xmlns:p14="http://schemas.microsoft.com/office/powerpoint/2010/main" val="3915711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Gráfico"/>
          <p:cNvGraphicFramePr>
            <a:graphicFrameLocks/>
          </p:cNvGraphicFramePr>
          <p:nvPr>
            <p:extLst>
              <p:ext uri="{D42A27DB-BD31-4B8C-83A1-F6EECF244321}">
                <p14:modId xmlns:p14="http://schemas.microsoft.com/office/powerpoint/2010/main" val="1480778630"/>
              </p:ext>
            </p:extLst>
          </p:nvPr>
        </p:nvGraphicFramePr>
        <p:xfrm>
          <a:off x="179512" y="1124745"/>
          <a:ext cx="8784976" cy="4968552"/>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0" y="816967"/>
            <a:ext cx="1296144" cy="307777"/>
          </a:xfrm>
          <a:prstGeom prst="rect">
            <a:avLst/>
          </a:prstGeom>
          <a:noFill/>
        </p:spPr>
        <p:txBody>
          <a:bodyPr wrap="square" rtlCol="0">
            <a:spAutoFit/>
          </a:bodyPr>
          <a:lstStyle/>
          <a:p>
            <a:r>
              <a:rPr lang="es-MX" sz="1400" b="1" dirty="0" smtClean="0"/>
              <a:t>Porcentaje</a:t>
            </a:r>
            <a:endParaRPr lang="es-MX" sz="1400" b="1" dirty="0"/>
          </a:p>
        </p:txBody>
      </p:sp>
      <p:sp>
        <p:nvSpPr>
          <p:cNvPr id="4" name="3 CuadroTexto"/>
          <p:cNvSpPr txBox="1"/>
          <p:nvPr/>
        </p:nvSpPr>
        <p:spPr>
          <a:xfrm>
            <a:off x="3779912" y="6093296"/>
            <a:ext cx="1728192" cy="307777"/>
          </a:xfrm>
          <a:prstGeom prst="rect">
            <a:avLst/>
          </a:prstGeom>
          <a:noFill/>
        </p:spPr>
        <p:txBody>
          <a:bodyPr wrap="square" rtlCol="0">
            <a:spAutoFit/>
          </a:bodyPr>
          <a:lstStyle/>
          <a:p>
            <a:pPr algn="ctr"/>
            <a:r>
              <a:rPr lang="es-MX" sz="1400" b="1" dirty="0" smtClean="0"/>
              <a:t>Respuestas</a:t>
            </a:r>
            <a:endParaRPr lang="es-MX" sz="1400" b="1" dirty="0"/>
          </a:p>
        </p:txBody>
      </p:sp>
      <p:sp>
        <p:nvSpPr>
          <p:cNvPr id="5" name="Rectángulo 4"/>
          <p:cNvSpPr/>
          <p:nvPr/>
        </p:nvSpPr>
        <p:spPr>
          <a:xfrm>
            <a:off x="1" y="-17432"/>
            <a:ext cx="9144000" cy="646331"/>
          </a:xfrm>
          <a:prstGeom prst="rect">
            <a:avLst/>
          </a:prstGeom>
        </p:spPr>
        <p:txBody>
          <a:bodyPr wrap="square">
            <a:spAutoFit/>
          </a:bodyPr>
          <a:lstStyle/>
          <a:p>
            <a:pPr algn="r"/>
            <a:r>
              <a:rPr lang="es-MX" dirty="0"/>
              <a:t>¿Qué áreas o funciones considera que no han sido incluidas de manera adecuada en su Plan de Desarrollo?</a:t>
            </a:r>
          </a:p>
        </p:txBody>
      </p:sp>
    </p:spTree>
    <p:extLst>
      <p:ext uri="{BB962C8B-B14F-4D97-AF65-F5344CB8AC3E}">
        <p14:creationId xmlns:p14="http://schemas.microsoft.com/office/powerpoint/2010/main" val="1418933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836712"/>
            <a:ext cx="8568952" cy="4708981"/>
          </a:xfrm>
          <a:prstGeom prst="rect">
            <a:avLst/>
          </a:prstGeom>
          <a:noFill/>
        </p:spPr>
        <p:txBody>
          <a:bodyPr wrap="square" rtlCol="0">
            <a:spAutoFit/>
          </a:bodyPr>
          <a:lstStyle/>
          <a:p>
            <a:r>
              <a:rPr lang="es-MX" sz="2000" b="1" i="1" dirty="0" smtClean="0"/>
              <a:t>Pregunta 3</a:t>
            </a:r>
            <a:r>
              <a:rPr lang="es-MX" sz="2000" dirty="0" smtClean="0"/>
              <a:t>  </a:t>
            </a:r>
          </a:p>
          <a:p>
            <a:endParaRPr lang="es-MX" sz="2000" dirty="0" smtClean="0"/>
          </a:p>
          <a:p>
            <a:r>
              <a:rPr lang="es-MX" sz="2000" dirty="0"/>
              <a:t>¿Qué acciones deberían implementarse para asegurar el compromiso de la comunidad universitaria con los objetivos, estrategias y metas del plan de su centro y del </a:t>
            </a:r>
            <a:r>
              <a:rPr lang="es-MX" sz="2000" dirty="0" smtClean="0"/>
              <a:t>PDI?</a:t>
            </a:r>
          </a:p>
          <a:p>
            <a:endParaRPr lang="es-MX" sz="2000" dirty="0"/>
          </a:p>
          <a:p>
            <a:r>
              <a:rPr lang="es-MX" sz="2000" b="1" i="1" dirty="0" smtClean="0"/>
              <a:t>Principales Respuestas</a:t>
            </a:r>
          </a:p>
          <a:p>
            <a:endParaRPr lang="es-MX" sz="2000" dirty="0"/>
          </a:p>
          <a:p>
            <a:pPr marL="285750" indent="-285750">
              <a:buFont typeface="Wingdings" panose="05000000000000000000" pitchFamily="2" charset="2"/>
              <a:buChar char="§"/>
            </a:pPr>
            <a:r>
              <a:rPr lang="es-MX" sz="2000" dirty="0" smtClean="0"/>
              <a:t>Difusión personal y virtual de documentos de planeación.</a:t>
            </a:r>
          </a:p>
          <a:p>
            <a:pPr marL="285750" indent="-285750">
              <a:buFont typeface="Wingdings" panose="05000000000000000000" pitchFamily="2" charset="2"/>
              <a:buChar char="§"/>
            </a:pPr>
            <a:r>
              <a:rPr lang="es-MX" sz="2000" dirty="0"/>
              <a:t>Participación de toda la </a:t>
            </a:r>
            <a:r>
              <a:rPr lang="es-MX" sz="2000" dirty="0" smtClean="0"/>
              <a:t>comunidad universitaria </a:t>
            </a:r>
            <a:r>
              <a:rPr lang="es-MX" sz="2000" dirty="0"/>
              <a:t>en su elaboración.</a:t>
            </a:r>
            <a:endParaRPr lang="es-MX" sz="2000" dirty="0" smtClean="0"/>
          </a:p>
          <a:p>
            <a:pPr marL="285750" indent="-285750">
              <a:buFont typeface="Wingdings" panose="05000000000000000000" pitchFamily="2" charset="2"/>
              <a:buChar char="§"/>
            </a:pPr>
            <a:r>
              <a:rPr lang="es-MX" sz="2000" dirty="0" smtClean="0"/>
              <a:t>Evaluación del cumplimiento.</a:t>
            </a:r>
          </a:p>
          <a:p>
            <a:pPr marL="285750" indent="-285750">
              <a:buFont typeface="Wingdings" panose="05000000000000000000" pitchFamily="2" charset="2"/>
              <a:buChar char="§"/>
            </a:pPr>
            <a:r>
              <a:rPr lang="es-MX" sz="2000" dirty="0" smtClean="0"/>
              <a:t>Reuniones y seminarios de planeación, programación y presupuestación.</a:t>
            </a:r>
            <a:endParaRPr lang="es-MX" sz="2000" dirty="0"/>
          </a:p>
          <a:p>
            <a:pPr marL="285750" indent="-285750">
              <a:buFont typeface="Wingdings" panose="05000000000000000000" pitchFamily="2" charset="2"/>
              <a:buChar char="§"/>
            </a:pPr>
            <a:r>
              <a:rPr lang="es-MX" sz="2000" dirty="0" smtClean="0"/>
              <a:t>Gestión y seguimiento.</a:t>
            </a:r>
          </a:p>
          <a:p>
            <a:pPr marL="285750" indent="-285750">
              <a:buFont typeface="Wingdings" panose="05000000000000000000" pitchFamily="2" charset="2"/>
              <a:buChar char="§"/>
            </a:pPr>
            <a:r>
              <a:rPr lang="es-MX" sz="2000" dirty="0"/>
              <a:t>Ambiente laboral adecuado, </a:t>
            </a:r>
            <a:r>
              <a:rPr lang="es-MX" sz="2000" dirty="0" smtClean="0"/>
              <a:t>motivación </a:t>
            </a:r>
            <a:r>
              <a:rPr lang="es-MX" sz="2000" dirty="0"/>
              <a:t>del personal e implementación de un </a:t>
            </a:r>
            <a:r>
              <a:rPr lang="es-MX" sz="2000" dirty="0" smtClean="0"/>
              <a:t>escalafón </a:t>
            </a:r>
            <a:r>
              <a:rPr lang="es-MX" sz="2000" dirty="0"/>
              <a:t>para trabajadores.</a:t>
            </a:r>
          </a:p>
        </p:txBody>
      </p:sp>
    </p:spTree>
    <p:extLst>
      <p:ext uri="{BB962C8B-B14F-4D97-AF65-F5344CB8AC3E}">
        <p14:creationId xmlns:p14="http://schemas.microsoft.com/office/powerpoint/2010/main" val="2036466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0" y="764704"/>
            <a:ext cx="1296144" cy="307777"/>
          </a:xfrm>
          <a:prstGeom prst="rect">
            <a:avLst/>
          </a:prstGeom>
          <a:noFill/>
        </p:spPr>
        <p:txBody>
          <a:bodyPr wrap="square" rtlCol="0">
            <a:spAutoFit/>
          </a:bodyPr>
          <a:lstStyle/>
          <a:p>
            <a:r>
              <a:rPr lang="es-MX" sz="1400" b="1" dirty="0" smtClean="0"/>
              <a:t>Porcentaje</a:t>
            </a:r>
            <a:endParaRPr lang="es-MX" sz="1400" b="1" dirty="0"/>
          </a:p>
        </p:txBody>
      </p:sp>
      <p:sp>
        <p:nvSpPr>
          <p:cNvPr id="4" name="3 CuadroTexto"/>
          <p:cNvSpPr txBox="1"/>
          <p:nvPr/>
        </p:nvSpPr>
        <p:spPr>
          <a:xfrm>
            <a:off x="3635896" y="6237312"/>
            <a:ext cx="1728192" cy="307777"/>
          </a:xfrm>
          <a:prstGeom prst="rect">
            <a:avLst/>
          </a:prstGeom>
          <a:noFill/>
        </p:spPr>
        <p:txBody>
          <a:bodyPr wrap="square" rtlCol="0">
            <a:spAutoFit/>
          </a:bodyPr>
          <a:lstStyle/>
          <a:p>
            <a:pPr algn="ctr"/>
            <a:r>
              <a:rPr lang="es-MX" sz="1400" b="1" dirty="0" smtClean="0"/>
              <a:t>Respuestas</a:t>
            </a:r>
            <a:endParaRPr lang="es-MX" sz="1400" b="1" dirty="0"/>
          </a:p>
        </p:txBody>
      </p:sp>
      <p:graphicFrame>
        <p:nvGraphicFramePr>
          <p:cNvPr id="5" name="6 Gráfico"/>
          <p:cNvGraphicFramePr>
            <a:graphicFrameLocks/>
          </p:cNvGraphicFramePr>
          <p:nvPr>
            <p:extLst>
              <p:ext uri="{D42A27DB-BD31-4B8C-83A1-F6EECF244321}">
                <p14:modId xmlns:p14="http://schemas.microsoft.com/office/powerpoint/2010/main" val="2941512405"/>
              </p:ext>
            </p:extLst>
          </p:nvPr>
        </p:nvGraphicFramePr>
        <p:xfrm>
          <a:off x="251520" y="1124744"/>
          <a:ext cx="8496944" cy="4968552"/>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ángulo 1"/>
          <p:cNvSpPr/>
          <p:nvPr/>
        </p:nvSpPr>
        <p:spPr>
          <a:xfrm>
            <a:off x="0" y="-29709"/>
            <a:ext cx="9144000" cy="646331"/>
          </a:xfrm>
          <a:prstGeom prst="rect">
            <a:avLst/>
          </a:prstGeom>
        </p:spPr>
        <p:txBody>
          <a:bodyPr wrap="square">
            <a:spAutoFit/>
          </a:bodyPr>
          <a:lstStyle/>
          <a:p>
            <a:pPr algn="r"/>
            <a:r>
              <a:rPr lang="es-MX" dirty="0"/>
              <a:t>¿Qué acciones deberían implementarse para asegurar el compromiso de la comunidad universitaria con los objetivos, estrategias y metas del plan de su centro y del PDI?</a:t>
            </a:r>
          </a:p>
        </p:txBody>
      </p:sp>
    </p:spTree>
    <p:extLst>
      <p:ext uri="{BB962C8B-B14F-4D97-AF65-F5344CB8AC3E}">
        <p14:creationId xmlns:p14="http://schemas.microsoft.com/office/powerpoint/2010/main" val="581738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5254" y="980728"/>
            <a:ext cx="8640960" cy="4093428"/>
          </a:xfrm>
          <a:prstGeom prst="rect">
            <a:avLst/>
          </a:prstGeom>
          <a:noFill/>
        </p:spPr>
        <p:txBody>
          <a:bodyPr wrap="square" rtlCol="0">
            <a:spAutoFit/>
          </a:bodyPr>
          <a:lstStyle/>
          <a:p>
            <a:r>
              <a:rPr lang="es-MX" sz="2000" b="1" i="1" dirty="0" smtClean="0"/>
              <a:t>Pregunta 4</a:t>
            </a:r>
            <a:endParaRPr lang="es-MX" sz="2000" dirty="0" smtClean="0"/>
          </a:p>
          <a:p>
            <a:endParaRPr lang="es-MX" sz="2000" dirty="0" smtClean="0"/>
          </a:p>
          <a:p>
            <a:r>
              <a:rPr lang="es-MX" sz="2000" dirty="0"/>
              <a:t>¿Qué acciones podrían mejorar la pertinencia del plan de su centro y del PDI?</a:t>
            </a:r>
            <a:endParaRPr lang="es-MX" sz="2000" dirty="0" smtClean="0"/>
          </a:p>
          <a:p>
            <a:endParaRPr lang="es-MX" sz="2000" dirty="0"/>
          </a:p>
          <a:p>
            <a:endParaRPr lang="es-MX" sz="2000" dirty="0" smtClean="0"/>
          </a:p>
          <a:p>
            <a:r>
              <a:rPr lang="es-MX" sz="2000" b="1" i="1" dirty="0" smtClean="0"/>
              <a:t>Principales Respuestas</a:t>
            </a:r>
          </a:p>
          <a:p>
            <a:endParaRPr lang="es-MX" sz="2000" dirty="0"/>
          </a:p>
          <a:p>
            <a:pPr marL="285750" indent="-285750">
              <a:buFont typeface="Wingdings" panose="05000000000000000000" pitchFamily="2" charset="2"/>
              <a:buChar char="§"/>
            </a:pPr>
            <a:r>
              <a:rPr lang="es-MX" sz="2000" dirty="0"/>
              <a:t>Participación de toda la comunidad universitaria en su elaboración.</a:t>
            </a:r>
            <a:endParaRPr lang="es-MX" sz="2000" dirty="0" smtClean="0"/>
          </a:p>
          <a:p>
            <a:pPr marL="285750" indent="-285750">
              <a:buFont typeface="Wingdings" panose="05000000000000000000" pitchFamily="2" charset="2"/>
              <a:buChar char="§"/>
            </a:pPr>
            <a:r>
              <a:rPr lang="es-MX" sz="2000" dirty="0"/>
              <a:t>Difusión al interior del </a:t>
            </a:r>
            <a:r>
              <a:rPr lang="es-MX" sz="2000" dirty="0" smtClean="0"/>
              <a:t>Centro Universitario </a:t>
            </a:r>
            <a:r>
              <a:rPr lang="es-MX" sz="2000" dirty="0"/>
              <a:t>del PDI y PDC .</a:t>
            </a:r>
            <a:endParaRPr lang="es-MX" sz="2000" dirty="0" smtClean="0"/>
          </a:p>
          <a:p>
            <a:pPr marL="285750" indent="-285750">
              <a:buFont typeface="Wingdings" panose="05000000000000000000" pitchFamily="2" charset="2"/>
              <a:buChar char="§"/>
            </a:pPr>
            <a:r>
              <a:rPr lang="es-MX" sz="2000" dirty="0"/>
              <a:t>Evaluación </a:t>
            </a:r>
            <a:r>
              <a:rPr lang="es-MX" sz="2000" dirty="0" smtClean="0"/>
              <a:t>permanente.</a:t>
            </a:r>
          </a:p>
          <a:p>
            <a:pPr marL="285750" indent="-285750">
              <a:buFont typeface="Wingdings" panose="05000000000000000000" pitchFamily="2" charset="2"/>
              <a:buChar char="§"/>
            </a:pPr>
            <a:r>
              <a:rPr lang="es-MX" sz="2000" dirty="0"/>
              <a:t>Realizar foros de consulta .</a:t>
            </a:r>
          </a:p>
          <a:p>
            <a:pPr marL="285750" indent="-285750">
              <a:buFont typeface="Wingdings" panose="05000000000000000000" pitchFamily="2" charset="2"/>
              <a:buChar char="§"/>
            </a:pPr>
            <a:r>
              <a:rPr lang="es-MX" sz="2000" dirty="0" smtClean="0"/>
              <a:t>Vinculación con el entorno.</a:t>
            </a:r>
          </a:p>
          <a:p>
            <a:pPr marL="285750" indent="-285750">
              <a:buFont typeface="Wingdings" panose="05000000000000000000" pitchFamily="2" charset="2"/>
              <a:buChar char="§"/>
            </a:pPr>
            <a:r>
              <a:rPr lang="es-MX" sz="2000" dirty="0" smtClean="0"/>
              <a:t>Mejora en acciones de formación docente y estudiantil.</a:t>
            </a:r>
            <a:endParaRPr lang="es-MX" sz="2000" dirty="0"/>
          </a:p>
        </p:txBody>
      </p:sp>
    </p:spTree>
    <p:extLst>
      <p:ext uri="{BB962C8B-B14F-4D97-AF65-F5344CB8AC3E}">
        <p14:creationId xmlns:p14="http://schemas.microsoft.com/office/powerpoint/2010/main" val="3194986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8 Gráfico"/>
          <p:cNvGraphicFramePr>
            <a:graphicFrameLocks/>
          </p:cNvGraphicFramePr>
          <p:nvPr>
            <p:extLst>
              <p:ext uri="{D42A27DB-BD31-4B8C-83A1-F6EECF244321}">
                <p14:modId xmlns:p14="http://schemas.microsoft.com/office/powerpoint/2010/main" val="270804021"/>
              </p:ext>
            </p:extLst>
          </p:nvPr>
        </p:nvGraphicFramePr>
        <p:xfrm>
          <a:off x="323528" y="1144489"/>
          <a:ext cx="8640960" cy="4804791"/>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0" y="836712"/>
            <a:ext cx="1296144" cy="307777"/>
          </a:xfrm>
          <a:prstGeom prst="rect">
            <a:avLst/>
          </a:prstGeom>
          <a:noFill/>
        </p:spPr>
        <p:txBody>
          <a:bodyPr wrap="square" rtlCol="0">
            <a:spAutoFit/>
          </a:bodyPr>
          <a:lstStyle/>
          <a:p>
            <a:r>
              <a:rPr lang="es-MX" sz="1400" b="1" dirty="0" smtClean="0"/>
              <a:t>Porcentaje</a:t>
            </a:r>
            <a:endParaRPr lang="es-MX" sz="1400" b="1" dirty="0"/>
          </a:p>
        </p:txBody>
      </p:sp>
      <p:sp>
        <p:nvSpPr>
          <p:cNvPr id="4" name="3 CuadroTexto"/>
          <p:cNvSpPr txBox="1"/>
          <p:nvPr/>
        </p:nvSpPr>
        <p:spPr>
          <a:xfrm>
            <a:off x="3707904" y="5949280"/>
            <a:ext cx="1728192" cy="307777"/>
          </a:xfrm>
          <a:prstGeom prst="rect">
            <a:avLst/>
          </a:prstGeom>
          <a:noFill/>
        </p:spPr>
        <p:txBody>
          <a:bodyPr wrap="square" rtlCol="0">
            <a:spAutoFit/>
          </a:bodyPr>
          <a:lstStyle/>
          <a:p>
            <a:pPr algn="ctr"/>
            <a:r>
              <a:rPr lang="es-MX" sz="1400" b="1" dirty="0" smtClean="0"/>
              <a:t>Respuestas</a:t>
            </a:r>
            <a:endParaRPr lang="es-MX" sz="1400" b="1" dirty="0"/>
          </a:p>
        </p:txBody>
      </p:sp>
      <p:sp>
        <p:nvSpPr>
          <p:cNvPr id="5" name="Rectángulo 4"/>
          <p:cNvSpPr/>
          <p:nvPr/>
        </p:nvSpPr>
        <p:spPr>
          <a:xfrm>
            <a:off x="851089" y="260648"/>
            <a:ext cx="8302804" cy="369332"/>
          </a:xfrm>
          <a:prstGeom prst="rect">
            <a:avLst/>
          </a:prstGeom>
        </p:spPr>
        <p:txBody>
          <a:bodyPr wrap="square">
            <a:spAutoFit/>
          </a:bodyPr>
          <a:lstStyle/>
          <a:p>
            <a:pPr algn="r"/>
            <a:r>
              <a:rPr lang="es-MX" dirty="0"/>
              <a:t>¿Qué acciones podrían mejorar la pertinencia del plan de su centro y del PDI?</a:t>
            </a:r>
          </a:p>
        </p:txBody>
      </p:sp>
    </p:spTree>
    <p:extLst>
      <p:ext uri="{BB962C8B-B14F-4D97-AF65-F5344CB8AC3E}">
        <p14:creationId xmlns:p14="http://schemas.microsoft.com/office/powerpoint/2010/main" val="2486626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1116027"/>
            <a:ext cx="8640960" cy="4401205"/>
          </a:xfrm>
          <a:prstGeom prst="rect">
            <a:avLst/>
          </a:prstGeom>
          <a:noFill/>
        </p:spPr>
        <p:txBody>
          <a:bodyPr wrap="square" rtlCol="0">
            <a:spAutoFit/>
          </a:bodyPr>
          <a:lstStyle/>
          <a:p>
            <a:r>
              <a:rPr lang="es-MX" sz="2000" b="1" i="1" dirty="0" smtClean="0"/>
              <a:t>Pregunta 5</a:t>
            </a:r>
            <a:endParaRPr lang="es-MX" sz="2000" dirty="0" smtClean="0"/>
          </a:p>
          <a:p>
            <a:endParaRPr lang="es-MX" sz="2000" dirty="0" smtClean="0"/>
          </a:p>
          <a:p>
            <a:r>
              <a:rPr lang="es-MX" sz="2000" dirty="0"/>
              <a:t>¿Cuáles son los principales obstáculos que enfrenta el Centro Universitario para lograr las metas establecidas en su Plan de Desarrollo?</a:t>
            </a:r>
            <a:endParaRPr lang="es-MX" sz="2000" dirty="0" smtClean="0"/>
          </a:p>
          <a:p>
            <a:endParaRPr lang="es-MX" sz="2000" dirty="0"/>
          </a:p>
          <a:p>
            <a:endParaRPr lang="es-MX" sz="2000" dirty="0" smtClean="0"/>
          </a:p>
          <a:p>
            <a:r>
              <a:rPr lang="es-MX" sz="2000" b="1" i="1" dirty="0" smtClean="0"/>
              <a:t>Principales Respuestas</a:t>
            </a:r>
          </a:p>
          <a:p>
            <a:endParaRPr lang="es-MX" sz="2000" dirty="0"/>
          </a:p>
          <a:p>
            <a:pPr marL="285750" indent="-285750">
              <a:buFont typeface="Wingdings" panose="05000000000000000000" pitchFamily="2" charset="2"/>
              <a:buChar char="§"/>
            </a:pPr>
            <a:r>
              <a:rPr lang="es-MX" sz="2000" dirty="0" smtClean="0"/>
              <a:t>Apatía para la gestión, la participación y la innovación.</a:t>
            </a:r>
          </a:p>
          <a:p>
            <a:pPr marL="285750" indent="-285750">
              <a:buFont typeface="Wingdings" panose="05000000000000000000" pitchFamily="2" charset="2"/>
              <a:buChar char="§"/>
            </a:pPr>
            <a:r>
              <a:rPr lang="es-MX" sz="2000" dirty="0" smtClean="0"/>
              <a:t>Falta de difusión de los Planes de Desarrollo.</a:t>
            </a:r>
          </a:p>
          <a:p>
            <a:pPr marL="285750" indent="-285750">
              <a:buFont typeface="Wingdings" panose="05000000000000000000" pitchFamily="2" charset="2"/>
              <a:buChar char="§"/>
            </a:pPr>
            <a:r>
              <a:rPr lang="es-MX" sz="2000" dirty="0" smtClean="0"/>
              <a:t>Falta de recursos económicos.</a:t>
            </a:r>
          </a:p>
          <a:p>
            <a:pPr marL="285750" indent="-285750">
              <a:buFont typeface="Wingdings" panose="05000000000000000000" pitchFamily="2" charset="2"/>
              <a:buChar char="§"/>
            </a:pPr>
            <a:r>
              <a:rPr lang="es-MX" sz="2000" dirty="0"/>
              <a:t>Pocos </a:t>
            </a:r>
            <a:r>
              <a:rPr lang="es-MX" sz="2000" dirty="0" smtClean="0"/>
              <a:t>e ineficientes </a:t>
            </a:r>
            <a:r>
              <a:rPr lang="es-MX" sz="2000" dirty="0"/>
              <a:t>recursos </a:t>
            </a:r>
            <a:r>
              <a:rPr lang="es-MX" sz="2000" dirty="0" smtClean="0"/>
              <a:t>humanos.</a:t>
            </a:r>
            <a:endParaRPr lang="es-MX" sz="2000" dirty="0"/>
          </a:p>
          <a:p>
            <a:pPr marL="285750" indent="-285750">
              <a:buFont typeface="Wingdings" panose="05000000000000000000" pitchFamily="2" charset="2"/>
              <a:buChar char="§"/>
            </a:pPr>
            <a:r>
              <a:rPr lang="es-MX" sz="2000" dirty="0" smtClean="0"/>
              <a:t>Avejentamiento de la planta docente.</a:t>
            </a:r>
          </a:p>
          <a:p>
            <a:pPr marL="285750" indent="-285750">
              <a:buFont typeface="Wingdings" panose="05000000000000000000" pitchFamily="2" charset="2"/>
              <a:buChar char="§"/>
            </a:pPr>
            <a:r>
              <a:rPr lang="es-MX" sz="2000" dirty="0" smtClean="0"/>
              <a:t>Falta de compromiso.</a:t>
            </a:r>
            <a:endParaRPr lang="es-MX" sz="2000" dirty="0"/>
          </a:p>
        </p:txBody>
      </p:sp>
    </p:spTree>
    <p:extLst>
      <p:ext uri="{BB962C8B-B14F-4D97-AF65-F5344CB8AC3E}">
        <p14:creationId xmlns:p14="http://schemas.microsoft.com/office/powerpoint/2010/main" val="2238324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9 Gráfico"/>
          <p:cNvGraphicFramePr>
            <a:graphicFrameLocks/>
          </p:cNvGraphicFramePr>
          <p:nvPr>
            <p:extLst>
              <p:ext uri="{D42A27DB-BD31-4B8C-83A1-F6EECF244321}">
                <p14:modId xmlns:p14="http://schemas.microsoft.com/office/powerpoint/2010/main" val="3616209122"/>
              </p:ext>
            </p:extLst>
          </p:nvPr>
        </p:nvGraphicFramePr>
        <p:xfrm>
          <a:off x="899592" y="1340768"/>
          <a:ext cx="7416824" cy="4032448"/>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251520" y="978404"/>
            <a:ext cx="1296144" cy="307777"/>
          </a:xfrm>
          <a:prstGeom prst="rect">
            <a:avLst/>
          </a:prstGeom>
          <a:noFill/>
        </p:spPr>
        <p:txBody>
          <a:bodyPr wrap="square" rtlCol="0">
            <a:spAutoFit/>
          </a:bodyPr>
          <a:lstStyle/>
          <a:p>
            <a:r>
              <a:rPr lang="es-MX" sz="1400" b="1" dirty="0" smtClean="0"/>
              <a:t>Porcentaje</a:t>
            </a:r>
            <a:endParaRPr lang="es-MX" sz="1400" b="1" dirty="0"/>
          </a:p>
        </p:txBody>
      </p:sp>
      <p:sp>
        <p:nvSpPr>
          <p:cNvPr id="4" name="3 CuadroTexto"/>
          <p:cNvSpPr txBox="1"/>
          <p:nvPr/>
        </p:nvSpPr>
        <p:spPr>
          <a:xfrm>
            <a:off x="3635896" y="5688797"/>
            <a:ext cx="1728192" cy="307777"/>
          </a:xfrm>
          <a:prstGeom prst="rect">
            <a:avLst/>
          </a:prstGeom>
          <a:noFill/>
        </p:spPr>
        <p:txBody>
          <a:bodyPr wrap="square" rtlCol="0">
            <a:spAutoFit/>
          </a:bodyPr>
          <a:lstStyle/>
          <a:p>
            <a:pPr algn="ctr"/>
            <a:r>
              <a:rPr lang="es-MX" sz="1400" b="1" dirty="0" smtClean="0"/>
              <a:t>Respuestas</a:t>
            </a:r>
            <a:endParaRPr lang="es-MX" sz="1400" b="1" dirty="0"/>
          </a:p>
        </p:txBody>
      </p:sp>
      <p:sp>
        <p:nvSpPr>
          <p:cNvPr id="5" name="Rectángulo 4"/>
          <p:cNvSpPr/>
          <p:nvPr/>
        </p:nvSpPr>
        <p:spPr>
          <a:xfrm>
            <a:off x="0" y="35629"/>
            <a:ext cx="9144000" cy="369332"/>
          </a:xfrm>
          <a:prstGeom prst="rect">
            <a:avLst/>
          </a:prstGeom>
        </p:spPr>
        <p:txBody>
          <a:bodyPr wrap="square">
            <a:spAutoFit/>
          </a:bodyPr>
          <a:lstStyle/>
          <a:p>
            <a:pPr algn="r"/>
            <a:r>
              <a:rPr lang="es-MX" dirty="0"/>
              <a:t>¿Qué acciones podrían mejorar la pertinencia del plan de su centro y del PDI?</a:t>
            </a:r>
          </a:p>
        </p:txBody>
      </p:sp>
    </p:spTree>
    <p:extLst>
      <p:ext uri="{BB962C8B-B14F-4D97-AF65-F5344CB8AC3E}">
        <p14:creationId xmlns:p14="http://schemas.microsoft.com/office/powerpoint/2010/main" val="1217427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908720"/>
            <a:ext cx="8568952" cy="4708981"/>
          </a:xfrm>
          <a:prstGeom prst="rect">
            <a:avLst/>
          </a:prstGeom>
          <a:noFill/>
        </p:spPr>
        <p:txBody>
          <a:bodyPr wrap="square" rtlCol="0">
            <a:spAutoFit/>
          </a:bodyPr>
          <a:lstStyle/>
          <a:p>
            <a:r>
              <a:rPr lang="es-MX" sz="2000" b="1" i="1" dirty="0" smtClean="0"/>
              <a:t>Pregunta 6</a:t>
            </a:r>
            <a:endParaRPr lang="es-MX" sz="2000" dirty="0" smtClean="0"/>
          </a:p>
          <a:p>
            <a:endParaRPr lang="es-MX" sz="2000" dirty="0" smtClean="0"/>
          </a:p>
          <a:p>
            <a:r>
              <a:rPr lang="es-MX" sz="2000" dirty="0"/>
              <a:t>¿Qué tipo de acciones podría implementar la COPLADI para coadyuvar en el logro de los objetivos y metas del Plan de Desarrollo de su Centro Universitario?</a:t>
            </a:r>
            <a:endParaRPr lang="es-MX" sz="2000" dirty="0" smtClean="0"/>
          </a:p>
          <a:p>
            <a:endParaRPr lang="es-MX" sz="2000" dirty="0"/>
          </a:p>
          <a:p>
            <a:endParaRPr lang="es-MX" sz="2000" dirty="0" smtClean="0"/>
          </a:p>
          <a:p>
            <a:r>
              <a:rPr lang="es-MX" sz="2000" b="1" i="1" dirty="0" smtClean="0"/>
              <a:t>Principales Respuestas</a:t>
            </a:r>
          </a:p>
          <a:p>
            <a:endParaRPr lang="es-MX" sz="2000" dirty="0"/>
          </a:p>
          <a:p>
            <a:pPr marL="285750" indent="-285750">
              <a:buFont typeface="Wingdings" panose="05000000000000000000" pitchFamily="2" charset="2"/>
              <a:buChar char="§"/>
            </a:pPr>
            <a:r>
              <a:rPr lang="es-MX" sz="2000" dirty="0"/>
              <a:t>Mejorar la comunicación </a:t>
            </a:r>
            <a:r>
              <a:rPr lang="es-MX" sz="2000" dirty="0" smtClean="0"/>
              <a:t>con cada Centro Universitario y el conocimiento del mismo.</a:t>
            </a:r>
          </a:p>
          <a:p>
            <a:pPr marL="285750" indent="-285750">
              <a:buFont typeface="Wingdings" panose="05000000000000000000" pitchFamily="2" charset="2"/>
              <a:buChar char="§"/>
            </a:pPr>
            <a:r>
              <a:rPr lang="es-MX" sz="2000" dirty="0" smtClean="0"/>
              <a:t>Asegurar un sistema único de información.</a:t>
            </a:r>
          </a:p>
          <a:p>
            <a:pPr marL="285750" indent="-285750">
              <a:buFont typeface="Wingdings" panose="05000000000000000000" pitchFamily="2" charset="2"/>
              <a:buChar char="§"/>
            </a:pPr>
            <a:r>
              <a:rPr lang="es-MX" sz="2000" dirty="0" smtClean="0"/>
              <a:t>Seguimiento periódico.</a:t>
            </a:r>
          </a:p>
          <a:p>
            <a:pPr marL="285750" indent="-285750">
              <a:buFont typeface="Wingdings" panose="05000000000000000000" pitchFamily="2" charset="2"/>
              <a:buChar char="§"/>
            </a:pPr>
            <a:r>
              <a:rPr lang="es-MX" sz="2000" dirty="0"/>
              <a:t>Evaluar el cumplimiento de los P</a:t>
            </a:r>
            <a:r>
              <a:rPr lang="es-MX" sz="2000" dirty="0" smtClean="0"/>
              <a:t>lanes </a:t>
            </a:r>
            <a:r>
              <a:rPr lang="es-MX" sz="2000" dirty="0"/>
              <a:t>de D</a:t>
            </a:r>
            <a:r>
              <a:rPr lang="es-MX" sz="2000" dirty="0" smtClean="0"/>
              <a:t>esarrollo</a:t>
            </a:r>
            <a:r>
              <a:rPr lang="es-MX" sz="2000" dirty="0"/>
              <a:t>.</a:t>
            </a:r>
          </a:p>
          <a:p>
            <a:pPr marL="285750" indent="-285750">
              <a:buFont typeface="Wingdings" panose="05000000000000000000" pitchFamily="2" charset="2"/>
              <a:buChar char="§"/>
            </a:pPr>
            <a:r>
              <a:rPr lang="es-MX" sz="2000" dirty="0"/>
              <a:t>Realización de consultas, foros y talleres de </a:t>
            </a:r>
            <a:r>
              <a:rPr lang="es-MX" sz="2000" dirty="0" smtClean="0"/>
              <a:t>capacitación.</a:t>
            </a:r>
          </a:p>
          <a:p>
            <a:pPr marL="285750" indent="-285750">
              <a:buFont typeface="Wingdings" panose="05000000000000000000" pitchFamily="2" charset="2"/>
              <a:buChar char="§"/>
            </a:pPr>
            <a:r>
              <a:rPr lang="es-MX" sz="2000" dirty="0" smtClean="0"/>
              <a:t>Agilizar trámites.</a:t>
            </a:r>
            <a:endParaRPr lang="es-MX" sz="2000" dirty="0"/>
          </a:p>
        </p:txBody>
      </p:sp>
    </p:spTree>
    <p:extLst>
      <p:ext uri="{BB962C8B-B14F-4D97-AF65-F5344CB8AC3E}">
        <p14:creationId xmlns:p14="http://schemas.microsoft.com/office/powerpoint/2010/main" val="4225700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Gráfico"/>
          <p:cNvGraphicFramePr>
            <a:graphicFrameLocks/>
          </p:cNvGraphicFramePr>
          <p:nvPr>
            <p:extLst>
              <p:ext uri="{D42A27DB-BD31-4B8C-83A1-F6EECF244321}">
                <p14:modId xmlns:p14="http://schemas.microsoft.com/office/powerpoint/2010/main" val="2474885796"/>
              </p:ext>
            </p:extLst>
          </p:nvPr>
        </p:nvGraphicFramePr>
        <p:xfrm>
          <a:off x="539552" y="1179075"/>
          <a:ext cx="8136904" cy="4824536"/>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147437" y="871298"/>
            <a:ext cx="1296144" cy="307777"/>
          </a:xfrm>
          <a:prstGeom prst="rect">
            <a:avLst/>
          </a:prstGeom>
          <a:noFill/>
        </p:spPr>
        <p:txBody>
          <a:bodyPr wrap="square" rtlCol="0">
            <a:spAutoFit/>
          </a:bodyPr>
          <a:lstStyle/>
          <a:p>
            <a:r>
              <a:rPr lang="es-MX" sz="1400" b="1" dirty="0" smtClean="0"/>
              <a:t>Porcentaje</a:t>
            </a:r>
            <a:endParaRPr lang="es-MX" sz="1400" b="1" dirty="0"/>
          </a:p>
        </p:txBody>
      </p:sp>
      <p:sp>
        <p:nvSpPr>
          <p:cNvPr id="4" name="3 CuadroTexto"/>
          <p:cNvSpPr txBox="1"/>
          <p:nvPr/>
        </p:nvSpPr>
        <p:spPr>
          <a:xfrm>
            <a:off x="3743908" y="6021288"/>
            <a:ext cx="1728192" cy="307777"/>
          </a:xfrm>
          <a:prstGeom prst="rect">
            <a:avLst/>
          </a:prstGeom>
          <a:noFill/>
        </p:spPr>
        <p:txBody>
          <a:bodyPr wrap="square" rtlCol="0">
            <a:spAutoFit/>
          </a:bodyPr>
          <a:lstStyle/>
          <a:p>
            <a:pPr algn="ctr"/>
            <a:r>
              <a:rPr lang="es-MX" sz="1400" b="1" dirty="0" smtClean="0"/>
              <a:t>Respuestas</a:t>
            </a:r>
            <a:endParaRPr lang="es-MX" sz="1400" b="1" dirty="0"/>
          </a:p>
        </p:txBody>
      </p:sp>
      <p:sp>
        <p:nvSpPr>
          <p:cNvPr id="5" name="Rectángulo 4"/>
          <p:cNvSpPr/>
          <p:nvPr/>
        </p:nvSpPr>
        <p:spPr>
          <a:xfrm>
            <a:off x="179512" y="110791"/>
            <a:ext cx="8856984" cy="646331"/>
          </a:xfrm>
          <a:prstGeom prst="rect">
            <a:avLst/>
          </a:prstGeom>
        </p:spPr>
        <p:txBody>
          <a:bodyPr wrap="square">
            <a:spAutoFit/>
          </a:bodyPr>
          <a:lstStyle/>
          <a:p>
            <a:pPr algn="r"/>
            <a:r>
              <a:rPr lang="es-MX" dirty="0"/>
              <a:t>¿Qué tipo de acciones podría implementar la COPLADI para coadyuvar en el logro de los objetivos y metas del Plan de Desarrollo de su Centro Universitario?</a:t>
            </a:r>
          </a:p>
        </p:txBody>
      </p:sp>
    </p:spTree>
    <p:extLst>
      <p:ext uri="{BB962C8B-B14F-4D97-AF65-F5344CB8AC3E}">
        <p14:creationId xmlns:p14="http://schemas.microsoft.com/office/powerpoint/2010/main" val="3199657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188640"/>
            <a:ext cx="7848872" cy="6463308"/>
          </a:xfrm>
          <a:prstGeom prst="rect">
            <a:avLst/>
          </a:prstGeom>
        </p:spPr>
        <p:txBody>
          <a:bodyPr wrap="square">
            <a:spAutoFit/>
          </a:bodyPr>
          <a:lstStyle/>
          <a:p>
            <a:pPr algn="just"/>
            <a:r>
              <a:rPr lang="es-MX" b="1" dirty="0" smtClean="0"/>
              <a:t>INTRODUCCIÓN</a:t>
            </a:r>
          </a:p>
          <a:p>
            <a:pPr algn="just"/>
            <a:endParaRPr lang="es-MX" dirty="0" smtClean="0"/>
          </a:p>
          <a:p>
            <a:pPr algn="just"/>
            <a:r>
              <a:rPr lang="es-MX" dirty="0" smtClean="0"/>
              <a:t>En el marco del Curso - Taller </a:t>
            </a:r>
            <a:r>
              <a:rPr lang="es-MX" dirty="0"/>
              <a:t>de Actualización para la Planeación y el Desarrollo </a:t>
            </a:r>
            <a:r>
              <a:rPr lang="es-MX" dirty="0" smtClean="0"/>
              <a:t>Institucional, iniciado en el mes de septiembre, se instó a los Centros </a:t>
            </a:r>
            <a:r>
              <a:rPr lang="es-MX" dirty="0"/>
              <a:t>U</a:t>
            </a:r>
            <a:r>
              <a:rPr lang="es-MX" dirty="0" smtClean="0"/>
              <a:t>niversitarios (CU) a participar en el seguimiento tanto de los Planes de Desarrollo de cada uno de ellos como  del Plan de Desarrollo  Institucional (PDI) 2014 – 2030.</a:t>
            </a:r>
          </a:p>
          <a:p>
            <a:pPr algn="just"/>
            <a:endParaRPr lang="es-MX" dirty="0"/>
          </a:p>
          <a:p>
            <a:pPr algn="just"/>
            <a:r>
              <a:rPr lang="es-MX" dirty="0" smtClean="0"/>
              <a:t>Dicho trabajo </a:t>
            </a:r>
            <a:r>
              <a:rPr lang="es-MX" dirty="0"/>
              <a:t>se considera como un ejercicio institucional que  posibilitará cumplir con finalidades tanto de orden interno como externo.</a:t>
            </a:r>
          </a:p>
          <a:p>
            <a:pPr algn="just"/>
            <a:r>
              <a:rPr lang="es-MX" dirty="0"/>
              <a:t>En el plano externo,  permite cumplir con los requerimientos de los programas federales de fondos extraordinarios, de los cuales participa la Universidad, así como lo referido en la Ley General de Contabilidad Gubernamental y la Ley de la Secretaría de Hacienda y Crédito Público. Asimismo, atender los requerimientos que en su momento planteará la elaboración del Presupuesto Base Cero  por parte del Gobierno Federal. </a:t>
            </a:r>
          </a:p>
          <a:p>
            <a:pPr algn="just"/>
            <a:endParaRPr lang="es-MX" dirty="0" smtClean="0"/>
          </a:p>
          <a:p>
            <a:pPr algn="just"/>
            <a:r>
              <a:rPr lang="es-MX" dirty="0" smtClean="0"/>
              <a:t>En </a:t>
            </a:r>
            <a:r>
              <a:rPr lang="es-MX" dirty="0"/>
              <a:t>lo concerniente al ámbito interno, dado que se ha establecido que  el PDI  debe ser revisado  cada tres años , el seguimiento  funcionará  como un elemento  para  hacer una evaluación de medio camino , la </a:t>
            </a:r>
            <a:r>
              <a:rPr lang="es-MX" dirty="0" smtClean="0"/>
              <a:t>cual,  </a:t>
            </a:r>
            <a:r>
              <a:rPr lang="es-MX" dirty="0"/>
              <a:t>además de mostrarnos  el nivel de logro de las metas  y objetivos del PDI, ofrecerá la posibilidad  de elaborar informes de  avances de los </a:t>
            </a:r>
            <a:r>
              <a:rPr lang="es-MX" dirty="0" smtClean="0"/>
              <a:t>PDC </a:t>
            </a:r>
            <a:r>
              <a:rPr lang="es-MX" dirty="0"/>
              <a:t>que resultarán  de </a:t>
            </a:r>
            <a:r>
              <a:rPr lang="es-MX" dirty="0" smtClean="0"/>
              <a:t>utilidad para la elaboración de los siguientes planes.</a:t>
            </a:r>
          </a:p>
          <a:p>
            <a:pPr algn="just"/>
            <a:endParaRPr lang="es-MX" dirty="0"/>
          </a:p>
        </p:txBody>
      </p:sp>
    </p:spTree>
    <p:extLst>
      <p:ext uri="{BB962C8B-B14F-4D97-AF65-F5344CB8AC3E}">
        <p14:creationId xmlns:p14="http://schemas.microsoft.com/office/powerpoint/2010/main" val="2269329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4172" y="404664"/>
            <a:ext cx="8040626" cy="5355312"/>
          </a:xfrm>
          <a:prstGeom prst="rect">
            <a:avLst/>
          </a:prstGeom>
        </p:spPr>
        <p:txBody>
          <a:bodyPr wrap="square">
            <a:spAutoFit/>
          </a:bodyPr>
          <a:lstStyle/>
          <a:p>
            <a:pPr algn="just"/>
            <a:r>
              <a:rPr lang="es-MX" dirty="0"/>
              <a:t>Asimismo, </a:t>
            </a:r>
            <a:r>
              <a:rPr lang="es-MX" dirty="0" smtClean="0"/>
              <a:t>el ejercicio de seguimiento fue </a:t>
            </a:r>
            <a:r>
              <a:rPr lang="es-MX" dirty="0"/>
              <a:t>diseñado como un espacio de </a:t>
            </a:r>
            <a:r>
              <a:rPr lang="es-MX" dirty="0" smtClean="0"/>
              <a:t>reflexión acerca de  </a:t>
            </a:r>
            <a:r>
              <a:rPr lang="es-MX" dirty="0"/>
              <a:t>las </a:t>
            </a:r>
            <a:r>
              <a:rPr lang="es-MX" dirty="0" smtClean="0"/>
              <a:t>necesidades  de los Centros </a:t>
            </a:r>
            <a:r>
              <a:rPr lang="es-MX" dirty="0"/>
              <a:t>U</a:t>
            </a:r>
            <a:r>
              <a:rPr lang="es-MX" dirty="0" smtClean="0"/>
              <a:t>niversitarios para la mejora y el logro de sus metas. Para ello, se realizó una consulta mediante </a:t>
            </a:r>
            <a:r>
              <a:rPr lang="es-MX" dirty="0"/>
              <a:t>formatos diseñados </a:t>
            </a:r>
            <a:r>
              <a:rPr lang="es-MX" dirty="0" smtClean="0"/>
              <a:t>exprofeso con el uso de la plataforma Thinktank como herramienta de colaboración en línea, tanto en los CU como en el Sistema de Universidad Virtual (SUV) y el Sistema de Educación Media Superior (SEMS).</a:t>
            </a:r>
          </a:p>
          <a:p>
            <a:pPr algn="just"/>
            <a:endParaRPr lang="es-MX" dirty="0"/>
          </a:p>
          <a:p>
            <a:pPr algn="just"/>
            <a:r>
              <a:rPr lang="es-MX" dirty="0" smtClean="0"/>
              <a:t>La consulta fue llevada a cabo durante el periodo comprendido entre los días 28 de septiembre al 30 de octubre y constó de dos fases. En la primera fase, comisionada a los coordinadores de planeación, se desarrolló un informe acerca de la situación actual de los indicadores correspondientes a los seis ejes temáticos que conforman los planes de desarrollo, los cuales son: </a:t>
            </a:r>
          </a:p>
          <a:p>
            <a:pPr marL="285750" indent="-285750" algn="just">
              <a:buFont typeface="Arial" panose="020B0604020202020204" pitchFamily="34" charset="0"/>
              <a:buChar char="•"/>
            </a:pPr>
            <a:r>
              <a:rPr lang="es-MX" dirty="0" smtClean="0"/>
              <a:t>Docencia y Aprendizaje</a:t>
            </a:r>
          </a:p>
          <a:p>
            <a:pPr marL="285750" indent="-285750" algn="just">
              <a:buFont typeface="Arial" panose="020B0604020202020204" pitchFamily="34" charset="0"/>
              <a:buChar char="•"/>
            </a:pPr>
            <a:r>
              <a:rPr lang="es-MX" dirty="0" smtClean="0"/>
              <a:t>Investigación y Posgrado</a:t>
            </a:r>
          </a:p>
          <a:p>
            <a:pPr marL="285750" indent="-285750" algn="just">
              <a:buFont typeface="Arial" panose="020B0604020202020204" pitchFamily="34" charset="0"/>
              <a:buChar char="•"/>
            </a:pPr>
            <a:r>
              <a:rPr lang="es-MX" dirty="0" smtClean="0"/>
              <a:t>Vinculación</a:t>
            </a:r>
          </a:p>
          <a:p>
            <a:pPr marL="285750" indent="-285750" algn="just">
              <a:buFont typeface="Arial" panose="020B0604020202020204" pitchFamily="34" charset="0"/>
              <a:buChar char="•"/>
            </a:pPr>
            <a:r>
              <a:rPr lang="es-MX" dirty="0" smtClean="0"/>
              <a:t>Extensión y Difusión</a:t>
            </a:r>
          </a:p>
          <a:p>
            <a:pPr marL="285750" indent="-285750" algn="just">
              <a:buFont typeface="Arial" panose="020B0604020202020204" pitchFamily="34" charset="0"/>
              <a:buChar char="•"/>
            </a:pPr>
            <a:r>
              <a:rPr lang="es-MX" dirty="0" smtClean="0"/>
              <a:t>Internacionalización</a:t>
            </a:r>
          </a:p>
          <a:p>
            <a:pPr marL="285750" indent="-285750" algn="just">
              <a:buFont typeface="Arial" panose="020B0604020202020204" pitchFamily="34" charset="0"/>
              <a:buChar char="•"/>
            </a:pPr>
            <a:r>
              <a:rPr lang="es-MX" dirty="0" smtClean="0"/>
              <a:t>Gestión y Gobierno</a:t>
            </a:r>
          </a:p>
          <a:p>
            <a:pPr algn="just"/>
            <a:endParaRPr lang="es-MX" dirty="0"/>
          </a:p>
        </p:txBody>
      </p:sp>
    </p:spTree>
    <p:extLst>
      <p:ext uri="{BB962C8B-B14F-4D97-AF65-F5344CB8AC3E}">
        <p14:creationId xmlns:p14="http://schemas.microsoft.com/office/powerpoint/2010/main" val="4185507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756898"/>
            <a:ext cx="7920880" cy="5078313"/>
          </a:xfrm>
          <a:prstGeom prst="rect">
            <a:avLst/>
          </a:prstGeom>
          <a:noFill/>
        </p:spPr>
        <p:txBody>
          <a:bodyPr wrap="square" rtlCol="0">
            <a:spAutoFit/>
          </a:bodyPr>
          <a:lstStyle/>
          <a:p>
            <a:pPr algn="just"/>
            <a:r>
              <a:rPr lang="es-MX" dirty="0" smtClean="0"/>
              <a:t>Para la segunda fase se invitó a participar tanto a directivos como a personal administrativo, profesores, investigadores y alumnos, con la finalidad de enriquecer la información recabada. La fase II se elaboró a partir de dos secciones: una matriz de percepción de los objetivos del PDC y un cuestionario orientado a conocer las  apreciaciones de toda la comunidad universitaria y coadyuvar de esta manera, a hacer más eficientes los procesos de planeación y alcanzar las metas propuestas en la Red.</a:t>
            </a:r>
          </a:p>
          <a:p>
            <a:pPr algn="just"/>
            <a:endParaRPr lang="es-MX" dirty="0"/>
          </a:p>
          <a:p>
            <a:pPr algn="just"/>
            <a:r>
              <a:rPr lang="es-MX" dirty="0" smtClean="0"/>
              <a:t>Los resultados de esta fase ponen de relieve cuatro grandes áreas a fortalecer al interior de nuestra Casa de Estudio. Por una parte, existe un gran consenso en cuanto a la difusión que se debe llevar a cabo de los planes de desarrollo y su seguimiento hacia todos los actores de la comunidad universitaria, ya que muchos de ellos desconocen los documentos y por ende es difícil congeniar su trabajo y su compromiso con la Universidad.</a:t>
            </a:r>
          </a:p>
          <a:p>
            <a:pPr algn="just"/>
            <a:r>
              <a:rPr lang="es-MX" dirty="0" smtClean="0"/>
              <a:t>Por otra parte, se demanda que en la elaboración de los PDC participen los sectores académico, administrativo, estudiantil y social, ya que  esto fortalecerá el compromiso con la metas establecidas.</a:t>
            </a:r>
          </a:p>
          <a:p>
            <a:pPr algn="just"/>
            <a:endParaRPr lang="es-MX" dirty="0"/>
          </a:p>
        </p:txBody>
      </p:sp>
    </p:spTree>
    <p:extLst>
      <p:ext uri="{BB962C8B-B14F-4D97-AF65-F5344CB8AC3E}">
        <p14:creationId xmlns:p14="http://schemas.microsoft.com/office/powerpoint/2010/main" val="1704910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620688"/>
            <a:ext cx="7848872" cy="2585323"/>
          </a:xfrm>
          <a:prstGeom prst="rect">
            <a:avLst/>
          </a:prstGeom>
        </p:spPr>
        <p:txBody>
          <a:bodyPr wrap="square">
            <a:spAutoFit/>
          </a:bodyPr>
          <a:lstStyle/>
          <a:p>
            <a:pPr algn="just"/>
            <a:r>
              <a:rPr lang="es-MX" dirty="0"/>
              <a:t>Uno más de los requerimientos que obtuvo un número considerable de participaciones fue el tema de minimizar la burocracia y agilizar trámites administrativos, tanto para </a:t>
            </a:r>
            <a:r>
              <a:rPr lang="es-MX" dirty="0" smtClean="0"/>
              <a:t>el cuerpo docente </a:t>
            </a:r>
            <a:r>
              <a:rPr lang="es-MX" dirty="0"/>
              <a:t>como para los estudiantes</a:t>
            </a:r>
            <a:r>
              <a:rPr lang="es-MX" dirty="0" smtClean="0"/>
              <a:t>.</a:t>
            </a:r>
          </a:p>
          <a:p>
            <a:pPr algn="just"/>
            <a:endParaRPr lang="es-MX" dirty="0"/>
          </a:p>
          <a:p>
            <a:pPr algn="just"/>
            <a:r>
              <a:rPr lang="es-MX" dirty="0" smtClean="0"/>
              <a:t>Y por último, no obstante, un tema sustancial en los factores endógenos y exógenos de nuestra Universidad, es el de una mayor integración de los estudiantes a la planeación universitaria, así como el procurar su formación integral y el incremento del compromiso institucional hacia ellos. </a:t>
            </a:r>
          </a:p>
          <a:p>
            <a:pPr algn="just"/>
            <a:endParaRPr lang="es-MX" dirty="0"/>
          </a:p>
        </p:txBody>
      </p:sp>
    </p:spTree>
    <p:extLst>
      <p:ext uri="{BB962C8B-B14F-4D97-AF65-F5344CB8AC3E}">
        <p14:creationId xmlns:p14="http://schemas.microsoft.com/office/powerpoint/2010/main" val="577362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415692095"/>
              </p:ext>
            </p:extLst>
          </p:nvPr>
        </p:nvGraphicFramePr>
        <p:xfrm>
          <a:off x="323528" y="432043"/>
          <a:ext cx="8352928" cy="1622698"/>
        </p:xfrm>
        <a:graphic>
          <a:graphicData uri="http://schemas.openxmlformats.org/drawingml/2006/table">
            <a:tbl>
              <a:tblPr>
                <a:tableStyleId>{5C22544A-7EE6-4342-B048-85BDC9FD1C3A}</a:tableStyleId>
              </a:tblPr>
              <a:tblGrid>
                <a:gridCol w="1390412"/>
                <a:gridCol w="1390412"/>
                <a:gridCol w="1310564"/>
                <a:gridCol w="1522532"/>
                <a:gridCol w="1432229"/>
                <a:gridCol w="1306779"/>
              </a:tblGrid>
              <a:tr h="665453">
                <a:tc gridSpan="6">
                  <a:txBody>
                    <a:bodyPr/>
                    <a:lstStyle/>
                    <a:p>
                      <a:pPr algn="ctr" fontAlgn="ctr"/>
                      <a:r>
                        <a:rPr lang="es-MX" sz="1800" b="1" u="none" strike="noStrike" dirty="0">
                          <a:solidFill>
                            <a:schemeClr val="bg1"/>
                          </a:solidFill>
                          <a:effectLst>
                            <a:outerShdw blurRad="38100" dist="38100" dir="2700000" algn="tl">
                              <a:srgbClr val="000000">
                                <a:alpha val="43137"/>
                              </a:srgbClr>
                            </a:outerShdw>
                          </a:effectLst>
                        </a:rPr>
                        <a:t>Resultados del Seguimiento a los Planes de Desarrollo de los Centros Universitarios  </a:t>
                      </a:r>
                      <a:endParaRPr lang="es-MX" sz="1800" b="1" u="none" strike="noStrike" dirty="0" smtClean="0">
                        <a:solidFill>
                          <a:schemeClr val="bg1"/>
                        </a:solidFill>
                        <a:effectLst>
                          <a:outerShdw blurRad="38100" dist="38100" dir="2700000" algn="tl">
                            <a:srgbClr val="000000">
                              <a:alpha val="43137"/>
                            </a:srgbClr>
                          </a:outerShdw>
                        </a:effectLst>
                      </a:endParaRPr>
                    </a:p>
                    <a:p>
                      <a:pPr algn="ctr" fontAlgn="ctr"/>
                      <a:r>
                        <a:rPr lang="es-MX" sz="1600" b="1" u="none" strike="noStrike" dirty="0" smtClean="0">
                          <a:solidFill>
                            <a:schemeClr val="bg1"/>
                          </a:solidFill>
                          <a:effectLst>
                            <a:outerShdw blurRad="38100" dist="38100" dir="2700000" algn="tl">
                              <a:srgbClr val="000000">
                                <a:alpha val="43137"/>
                              </a:srgbClr>
                            </a:outerShdw>
                          </a:effectLst>
                        </a:rPr>
                        <a:t>al </a:t>
                      </a:r>
                      <a:r>
                        <a:rPr lang="es-MX" sz="1600" b="1" u="none" strike="noStrike" dirty="0">
                          <a:solidFill>
                            <a:schemeClr val="bg1"/>
                          </a:solidFill>
                          <a:effectLst>
                            <a:outerShdw blurRad="38100" dist="38100" dir="2700000" algn="tl">
                              <a:srgbClr val="000000">
                                <a:alpha val="43137"/>
                              </a:srgbClr>
                            </a:outerShdw>
                          </a:effectLst>
                        </a:rPr>
                        <a:t>3 de noviembre del 2015</a:t>
                      </a:r>
                      <a:endParaRPr lang="es-MX" sz="1600" b="1" i="0" u="none" strike="noStrike" dirty="0">
                        <a:solidFill>
                          <a:schemeClr val="bg1"/>
                        </a:solidFill>
                        <a:effectLst>
                          <a:outerShdw blurRad="38100" dist="38100" dir="2700000" algn="tl">
                            <a:srgbClr val="000000">
                              <a:alpha val="43137"/>
                            </a:srgbClr>
                          </a:outerShdw>
                        </a:effectLst>
                        <a:latin typeface="Arial"/>
                      </a:endParaRPr>
                    </a:p>
                  </a:txBody>
                  <a:tcPr marL="9268" marR="9268" marT="9268" marB="0" anchor="ctr">
                    <a:solidFill>
                      <a:schemeClr val="accent1">
                        <a:lumMod val="75000"/>
                      </a:schemeClr>
                    </a:solidFill>
                  </a:tcPr>
                </a:tc>
                <a:tc hMerge="1">
                  <a:txBody>
                    <a:bodyPr/>
                    <a:lstStyle/>
                    <a:p>
                      <a:pPr algn="ctr" fontAlgn="ctr"/>
                      <a:endParaRPr lang="es-MX" sz="1600" b="1" i="0" u="none" strike="noStrike" dirty="0">
                        <a:solidFill>
                          <a:schemeClr val="bg1"/>
                        </a:solidFill>
                        <a:effectLst>
                          <a:outerShdw blurRad="38100" dist="38100" dir="2700000" algn="tl">
                            <a:srgbClr val="000000">
                              <a:alpha val="43137"/>
                            </a:srgbClr>
                          </a:outerShdw>
                        </a:effectLst>
                        <a:latin typeface="Arial"/>
                      </a:endParaRPr>
                    </a:p>
                  </a:txBody>
                  <a:tcPr marL="9268" marR="9268" marT="9268" marB="0" anchor="ctr">
                    <a:solidFill>
                      <a:schemeClr val="accent1">
                        <a:lumMod val="7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46681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400" b="1" u="none" strike="noStrike" dirty="0" smtClean="0">
                          <a:solidFill>
                            <a:schemeClr val="bg1"/>
                          </a:solidFill>
                          <a:effectLst>
                            <a:outerShdw blurRad="38100" dist="38100" dir="2700000" algn="tl">
                              <a:srgbClr val="000000">
                                <a:alpha val="43137"/>
                              </a:srgbClr>
                            </a:outerShdw>
                          </a:effectLst>
                        </a:rPr>
                        <a:t>Centro Universitario</a:t>
                      </a:r>
                      <a:endParaRPr lang="es-MX" sz="1400" b="1" i="0" u="none" strike="noStrike" dirty="0" smtClean="0">
                        <a:solidFill>
                          <a:schemeClr val="bg1"/>
                        </a:solidFill>
                        <a:effectLst>
                          <a:outerShdw blurRad="38100" dist="38100" dir="2700000" algn="tl">
                            <a:srgbClr val="000000">
                              <a:alpha val="43137"/>
                            </a:srgbClr>
                          </a:outerShdw>
                        </a:effectLst>
                        <a:latin typeface="+mn-lt"/>
                      </a:endParaRPr>
                    </a:p>
                    <a:p>
                      <a:pPr algn="ctr" fontAlgn="ctr"/>
                      <a:endParaRPr lang="es-MX" sz="1400" b="1" i="0" u="none" strike="noStrike" dirty="0">
                        <a:solidFill>
                          <a:schemeClr val="bg1"/>
                        </a:solidFill>
                        <a:effectLst>
                          <a:outerShdw blurRad="38100" dist="38100" dir="2700000" algn="tl">
                            <a:srgbClr val="000000">
                              <a:alpha val="43137"/>
                            </a:srgbClr>
                          </a:outerShdw>
                        </a:effectLst>
                        <a:latin typeface="Calibri"/>
                      </a:endParaRPr>
                    </a:p>
                  </a:txBody>
                  <a:tcPr marL="9268" marR="9268" marT="9268" marB="0" anchor="ctr">
                    <a:solidFill>
                      <a:schemeClr val="tx2">
                        <a:lumMod val="60000"/>
                        <a:lumOff val="40000"/>
                      </a:schemeClr>
                    </a:solidFill>
                  </a:tcPr>
                </a:tc>
                <a:tc>
                  <a:txBody>
                    <a:bodyPr/>
                    <a:lstStyle/>
                    <a:p>
                      <a:pPr algn="ctr" fontAlgn="ctr"/>
                      <a:r>
                        <a:rPr lang="es-MX" sz="1400" b="1" u="none" strike="noStrike" dirty="0">
                          <a:solidFill>
                            <a:schemeClr val="bg1"/>
                          </a:solidFill>
                          <a:effectLst>
                            <a:outerShdw blurRad="38100" dist="38100" dir="2700000" algn="tl">
                              <a:srgbClr val="000000">
                                <a:alpha val="43137"/>
                              </a:srgbClr>
                            </a:outerShdw>
                          </a:effectLst>
                        </a:rPr>
                        <a:t>Número de sesiones presenciales</a:t>
                      </a:r>
                      <a:endParaRPr lang="es-MX" sz="1400" b="1" i="0" u="none" strike="noStrike" dirty="0">
                        <a:solidFill>
                          <a:schemeClr val="bg1"/>
                        </a:solidFill>
                        <a:effectLst>
                          <a:outerShdw blurRad="38100" dist="38100" dir="2700000" algn="tl">
                            <a:srgbClr val="000000">
                              <a:alpha val="43137"/>
                            </a:srgbClr>
                          </a:outerShdw>
                        </a:effectLst>
                        <a:latin typeface="Calibri"/>
                      </a:endParaRPr>
                    </a:p>
                  </a:txBody>
                  <a:tcPr marL="9268" marR="9268" marT="9268" marB="0" anchor="ctr">
                    <a:solidFill>
                      <a:schemeClr val="tx2">
                        <a:lumMod val="60000"/>
                        <a:lumOff val="40000"/>
                      </a:schemeClr>
                    </a:solidFill>
                  </a:tcPr>
                </a:tc>
                <a:tc>
                  <a:txBody>
                    <a:bodyPr/>
                    <a:lstStyle/>
                    <a:p>
                      <a:pPr algn="ctr" fontAlgn="ctr"/>
                      <a:r>
                        <a:rPr lang="es-MX" sz="1400" b="1" u="none" strike="noStrike">
                          <a:solidFill>
                            <a:schemeClr val="bg1"/>
                          </a:solidFill>
                          <a:effectLst>
                            <a:outerShdw blurRad="38100" dist="38100" dir="2700000" algn="tl">
                              <a:srgbClr val="000000">
                                <a:alpha val="43137"/>
                              </a:srgbClr>
                            </a:outerShdw>
                          </a:effectLst>
                        </a:rPr>
                        <a:t>Número de sesiones remotas</a:t>
                      </a:r>
                      <a:endParaRPr lang="es-MX" sz="1400" b="1" i="0" u="none" strike="noStrike">
                        <a:solidFill>
                          <a:schemeClr val="bg1"/>
                        </a:solidFill>
                        <a:effectLst>
                          <a:outerShdw blurRad="38100" dist="38100" dir="2700000" algn="tl">
                            <a:srgbClr val="000000">
                              <a:alpha val="43137"/>
                            </a:srgbClr>
                          </a:outerShdw>
                        </a:effectLst>
                        <a:latin typeface="Calibri"/>
                      </a:endParaRPr>
                    </a:p>
                  </a:txBody>
                  <a:tcPr marL="9268" marR="9268" marT="9268" marB="0" anchor="ctr">
                    <a:solidFill>
                      <a:schemeClr val="tx2">
                        <a:lumMod val="60000"/>
                        <a:lumOff val="40000"/>
                      </a:schemeClr>
                    </a:solidFill>
                  </a:tcPr>
                </a:tc>
                <a:tc>
                  <a:txBody>
                    <a:bodyPr/>
                    <a:lstStyle/>
                    <a:p>
                      <a:pPr algn="ctr" fontAlgn="ctr"/>
                      <a:r>
                        <a:rPr lang="es-MX" sz="1400" b="1" u="none" strike="noStrike">
                          <a:solidFill>
                            <a:schemeClr val="bg1"/>
                          </a:solidFill>
                          <a:effectLst>
                            <a:outerShdw blurRad="38100" dist="38100" dir="2700000" algn="tl">
                              <a:srgbClr val="000000">
                                <a:alpha val="43137"/>
                              </a:srgbClr>
                            </a:outerShdw>
                          </a:effectLst>
                        </a:rPr>
                        <a:t>Número de indicadores actualizados</a:t>
                      </a:r>
                      <a:endParaRPr lang="es-MX" sz="1400" b="1" i="0" u="none" strike="noStrike">
                        <a:solidFill>
                          <a:schemeClr val="bg1"/>
                        </a:solidFill>
                        <a:effectLst>
                          <a:outerShdw blurRad="38100" dist="38100" dir="2700000" algn="tl">
                            <a:srgbClr val="000000">
                              <a:alpha val="43137"/>
                            </a:srgbClr>
                          </a:outerShdw>
                        </a:effectLst>
                        <a:latin typeface="Calibri"/>
                      </a:endParaRPr>
                    </a:p>
                  </a:txBody>
                  <a:tcPr marL="9268" marR="9268" marT="9268" marB="0" anchor="ctr">
                    <a:solidFill>
                      <a:schemeClr val="tx2">
                        <a:lumMod val="60000"/>
                        <a:lumOff val="40000"/>
                      </a:schemeClr>
                    </a:solidFill>
                  </a:tcPr>
                </a:tc>
                <a:tc>
                  <a:txBody>
                    <a:bodyPr/>
                    <a:lstStyle/>
                    <a:p>
                      <a:pPr algn="ctr" fontAlgn="ctr"/>
                      <a:r>
                        <a:rPr lang="es-MX" sz="1400" b="1" u="none" strike="noStrike">
                          <a:solidFill>
                            <a:schemeClr val="bg1"/>
                          </a:solidFill>
                          <a:effectLst>
                            <a:outerShdw blurRad="38100" dist="38100" dir="2700000" algn="tl">
                              <a:srgbClr val="000000">
                                <a:alpha val="43137"/>
                              </a:srgbClr>
                            </a:outerShdw>
                          </a:effectLst>
                        </a:rPr>
                        <a:t>Número de objetivos analizados</a:t>
                      </a:r>
                      <a:endParaRPr lang="es-MX" sz="1400" b="1" i="0" u="none" strike="noStrike">
                        <a:solidFill>
                          <a:schemeClr val="bg1"/>
                        </a:solidFill>
                        <a:effectLst>
                          <a:outerShdw blurRad="38100" dist="38100" dir="2700000" algn="tl">
                            <a:srgbClr val="000000">
                              <a:alpha val="43137"/>
                            </a:srgbClr>
                          </a:outerShdw>
                        </a:effectLst>
                        <a:latin typeface="Calibri"/>
                      </a:endParaRPr>
                    </a:p>
                  </a:txBody>
                  <a:tcPr marL="9268" marR="9268" marT="9268" marB="0" anchor="ctr">
                    <a:solidFill>
                      <a:schemeClr val="tx2">
                        <a:lumMod val="60000"/>
                        <a:lumOff val="40000"/>
                      </a:schemeClr>
                    </a:solidFill>
                  </a:tcPr>
                </a:tc>
                <a:tc>
                  <a:txBody>
                    <a:bodyPr/>
                    <a:lstStyle/>
                    <a:p>
                      <a:pPr algn="ctr" fontAlgn="ctr"/>
                      <a:r>
                        <a:rPr lang="es-MX" sz="1400" b="1" u="none" strike="noStrike" dirty="0">
                          <a:solidFill>
                            <a:schemeClr val="bg1"/>
                          </a:solidFill>
                          <a:effectLst>
                            <a:outerShdw blurRad="38100" dist="38100" dir="2700000" algn="tl">
                              <a:srgbClr val="000000">
                                <a:alpha val="43137"/>
                              </a:srgbClr>
                            </a:outerShdw>
                          </a:effectLst>
                        </a:rPr>
                        <a:t>Número de propuestas de acción</a:t>
                      </a:r>
                      <a:endParaRPr lang="es-MX" sz="1400" b="1" i="0" u="none" strike="noStrike" dirty="0">
                        <a:solidFill>
                          <a:schemeClr val="bg1"/>
                        </a:solidFill>
                        <a:effectLst>
                          <a:outerShdw blurRad="38100" dist="38100" dir="2700000" algn="tl">
                            <a:srgbClr val="000000">
                              <a:alpha val="43137"/>
                            </a:srgbClr>
                          </a:outerShdw>
                        </a:effectLst>
                        <a:latin typeface="Calibri"/>
                      </a:endParaRPr>
                    </a:p>
                  </a:txBody>
                  <a:tcPr marL="9268" marR="9268" marT="9268" marB="0" anchor="ctr">
                    <a:solidFill>
                      <a:schemeClr val="tx2">
                        <a:lumMod val="60000"/>
                        <a:lumOff val="40000"/>
                      </a:schemeClr>
                    </a:solidFill>
                  </a:tcPr>
                </a:tc>
              </a:tr>
              <a:tr h="307897">
                <a:tc>
                  <a:txBody>
                    <a:bodyPr/>
                    <a:lstStyle/>
                    <a:p>
                      <a:pPr algn="ctr" fontAlgn="ctr"/>
                      <a:endParaRPr lang="es-MX" sz="1600" b="1" i="0" u="none" strike="noStrike" dirty="0">
                        <a:solidFill>
                          <a:schemeClr val="bg1"/>
                        </a:solidFill>
                        <a:effectLst>
                          <a:outerShdw blurRad="38100" dist="38100" dir="2700000" algn="tl">
                            <a:srgbClr val="000000">
                              <a:alpha val="43137"/>
                            </a:srgbClr>
                          </a:outerShdw>
                        </a:effectLst>
                        <a:latin typeface="Calibri"/>
                      </a:endParaRPr>
                    </a:p>
                  </a:txBody>
                  <a:tcPr marL="9268" marR="9268" marT="9268" marB="0" anchor="ctr">
                    <a:solidFill>
                      <a:schemeClr val="accent1">
                        <a:lumMod val="60000"/>
                        <a:lumOff val="40000"/>
                      </a:schemeClr>
                    </a:solidFill>
                  </a:tcPr>
                </a:tc>
                <a:tc>
                  <a:txBody>
                    <a:bodyPr/>
                    <a:lstStyle/>
                    <a:p>
                      <a:pPr algn="ctr" fontAlgn="ctr"/>
                      <a:r>
                        <a:rPr lang="es-MX" sz="1600" b="1" u="none" strike="noStrike" dirty="0">
                          <a:solidFill>
                            <a:schemeClr val="bg1"/>
                          </a:solidFill>
                          <a:effectLst>
                            <a:outerShdw blurRad="38100" dist="38100" dir="2700000" algn="tl">
                              <a:srgbClr val="000000">
                                <a:alpha val="43137"/>
                              </a:srgbClr>
                            </a:outerShdw>
                          </a:effectLst>
                        </a:rPr>
                        <a:t>11</a:t>
                      </a:r>
                      <a:endParaRPr lang="es-MX" sz="1600" b="1" i="0" u="none" strike="noStrike" dirty="0">
                        <a:solidFill>
                          <a:schemeClr val="bg1"/>
                        </a:solidFill>
                        <a:effectLst>
                          <a:outerShdw blurRad="38100" dist="38100" dir="2700000" algn="tl">
                            <a:srgbClr val="000000">
                              <a:alpha val="43137"/>
                            </a:srgbClr>
                          </a:outerShdw>
                        </a:effectLst>
                        <a:latin typeface="Calibri"/>
                      </a:endParaRPr>
                    </a:p>
                  </a:txBody>
                  <a:tcPr marL="9268" marR="9268" marT="9268" marB="0" anchor="ctr">
                    <a:solidFill>
                      <a:schemeClr val="accent1">
                        <a:lumMod val="60000"/>
                        <a:lumOff val="40000"/>
                      </a:schemeClr>
                    </a:solidFill>
                  </a:tcPr>
                </a:tc>
                <a:tc>
                  <a:txBody>
                    <a:bodyPr/>
                    <a:lstStyle/>
                    <a:p>
                      <a:pPr algn="ctr" fontAlgn="ctr"/>
                      <a:r>
                        <a:rPr lang="es-MX" sz="1600" b="1" u="none" strike="noStrike">
                          <a:solidFill>
                            <a:schemeClr val="bg1"/>
                          </a:solidFill>
                          <a:effectLst>
                            <a:outerShdw blurRad="38100" dist="38100" dir="2700000" algn="tl">
                              <a:srgbClr val="000000">
                                <a:alpha val="43137"/>
                              </a:srgbClr>
                            </a:outerShdw>
                          </a:effectLst>
                        </a:rPr>
                        <a:t>5</a:t>
                      </a:r>
                      <a:endParaRPr lang="es-MX" sz="1600" b="1" i="0" u="none" strike="noStrike">
                        <a:solidFill>
                          <a:schemeClr val="bg1"/>
                        </a:solidFill>
                        <a:effectLst>
                          <a:outerShdw blurRad="38100" dist="38100" dir="2700000" algn="tl">
                            <a:srgbClr val="000000">
                              <a:alpha val="43137"/>
                            </a:srgbClr>
                          </a:outerShdw>
                        </a:effectLst>
                        <a:latin typeface="Calibri"/>
                      </a:endParaRPr>
                    </a:p>
                  </a:txBody>
                  <a:tcPr marL="9268" marR="9268" marT="9268" marB="0" anchor="ctr">
                    <a:solidFill>
                      <a:schemeClr val="accent1">
                        <a:lumMod val="60000"/>
                        <a:lumOff val="40000"/>
                      </a:schemeClr>
                    </a:solidFill>
                  </a:tcPr>
                </a:tc>
                <a:tc>
                  <a:txBody>
                    <a:bodyPr/>
                    <a:lstStyle/>
                    <a:p>
                      <a:pPr algn="ctr" fontAlgn="ctr"/>
                      <a:r>
                        <a:rPr lang="es-MX" sz="1600" b="1" u="none" strike="noStrike">
                          <a:solidFill>
                            <a:schemeClr val="bg1"/>
                          </a:solidFill>
                          <a:effectLst>
                            <a:outerShdw blurRad="38100" dist="38100" dir="2700000" algn="tl">
                              <a:srgbClr val="000000">
                                <a:alpha val="43137"/>
                              </a:srgbClr>
                            </a:outerShdw>
                          </a:effectLst>
                        </a:rPr>
                        <a:t>1,104</a:t>
                      </a:r>
                      <a:endParaRPr lang="es-MX" sz="1600" b="1" i="0" u="none" strike="noStrike">
                        <a:solidFill>
                          <a:schemeClr val="bg1"/>
                        </a:solidFill>
                        <a:effectLst>
                          <a:outerShdw blurRad="38100" dist="38100" dir="2700000" algn="tl">
                            <a:srgbClr val="000000">
                              <a:alpha val="43137"/>
                            </a:srgbClr>
                          </a:outerShdw>
                        </a:effectLst>
                        <a:latin typeface="Calibri"/>
                      </a:endParaRPr>
                    </a:p>
                  </a:txBody>
                  <a:tcPr marL="9268" marR="9268" marT="9268" marB="0" anchor="ctr">
                    <a:solidFill>
                      <a:schemeClr val="accent1">
                        <a:lumMod val="60000"/>
                        <a:lumOff val="40000"/>
                      </a:schemeClr>
                    </a:solidFill>
                  </a:tcPr>
                </a:tc>
                <a:tc>
                  <a:txBody>
                    <a:bodyPr/>
                    <a:lstStyle/>
                    <a:p>
                      <a:pPr algn="ctr" fontAlgn="ctr"/>
                      <a:r>
                        <a:rPr lang="es-MX" sz="1600" b="1" u="none" strike="noStrike">
                          <a:solidFill>
                            <a:schemeClr val="bg1"/>
                          </a:solidFill>
                          <a:effectLst>
                            <a:outerShdw blurRad="38100" dist="38100" dir="2700000" algn="tl">
                              <a:srgbClr val="000000">
                                <a:alpha val="43137"/>
                              </a:srgbClr>
                            </a:outerShdw>
                          </a:effectLst>
                        </a:rPr>
                        <a:t>368</a:t>
                      </a:r>
                      <a:endParaRPr lang="es-MX" sz="1600" b="1" i="0" u="none" strike="noStrike">
                        <a:solidFill>
                          <a:schemeClr val="bg1"/>
                        </a:solidFill>
                        <a:effectLst>
                          <a:outerShdw blurRad="38100" dist="38100" dir="2700000" algn="tl">
                            <a:srgbClr val="000000">
                              <a:alpha val="43137"/>
                            </a:srgbClr>
                          </a:outerShdw>
                        </a:effectLst>
                        <a:latin typeface="Calibri"/>
                      </a:endParaRPr>
                    </a:p>
                  </a:txBody>
                  <a:tcPr marL="9268" marR="9268" marT="9268" marB="0" anchor="ctr">
                    <a:solidFill>
                      <a:schemeClr val="accent1">
                        <a:lumMod val="60000"/>
                        <a:lumOff val="40000"/>
                      </a:schemeClr>
                    </a:solidFill>
                  </a:tcPr>
                </a:tc>
                <a:tc>
                  <a:txBody>
                    <a:bodyPr/>
                    <a:lstStyle/>
                    <a:p>
                      <a:pPr algn="ctr" fontAlgn="ctr"/>
                      <a:r>
                        <a:rPr lang="es-MX" sz="1600" b="1" u="none" strike="noStrike" dirty="0" smtClean="0">
                          <a:solidFill>
                            <a:schemeClr val="bg1"/>
                          </a:solidFill>
                          <a:effectLst>
                            <a:outerShdw blurRad="38100" dist="38100" dir="2700000" algn="tl">
                              <a:srgbClr val="000000">
                                <a:alpha val="43137"/>
                              </a:srgbClr>
                            </a:outerShdw>
                          </a:effectLst>
                        </a:rPr>
                        <a:t>3971</a:t>
                      </a:r>
                      <a:endParaRPr lang="es-MX" sz="1600" b="1" i="0" u="none" strike="noStrike" dirty="0">
                        <a:solidFill>
                          <a:schemeClr val="bg1"/>
                        </a:solidFill>
                        <a:effectLst>
                          <a:outerShdw blurRad="38100" dist="38100" dir="2700000" algn="tl">
                            <a:srgbClr val="000000">
                              <a:alpha val="43137"/>
                            </a:srgbClr>
                          </a:outerShdw>
                        </a:effectLst>
                        <a:latin typeface="Calibri"/>
                      </a:endParaRPr>
                    </a:p>
                  </a:txBody>
                  <a:tcPr marL="9268" marR="9268" marT="9268" marB="0" anchor="ctr">
                    <a:solidFill>
                      <a:schemeClr val="accent1">
                        <a:lumMod val="60000"/>
                        <a:lumOff val="40000"/>
                      </a:schemeClr>
                    </a:solidFill>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2150791780"/>
              </p:ext>
            </p:extLst>
          </p:nvPr>
        </p:nvGraphicFramePr>
        <p:xfrm>
          <a:off x="323528" y="2088227"/>
          <a:ext cx="8352928" cy="3789045"/>
        </p:xfrm>
        <a:graphic>
          <a:graphicData uri="http://schemas.openxmlformats.org/drawingml/2006/table">
            <a:tbl>
              <a:tblPr>
                <a:tableStyleId>{5C22544A-7EE6-4342-B048-85BDC9FD1C3A}</a:tableStyleId>
              </a:tblPr>
              <a:tblGrid>
                <a:gridCol w="1406845"/>
                <a:gridCol w="1401467"/>
                <a:gridCol w="1296144"/>
                <a:gridCol w="1512168"/>
                <a:gridCol w="1440160"/>
                <a:gridCol w="1296144"/>
              </a:tblGrid>
              <a:tr h="197046">
                <a:tc>
                  <a:txBody>
                    <a:bodyPr/>
                    <a:lstStyle/>
                    <a:p>
                      <a:pPr algn="l" fontAlgn="b"/>
                      <a:r>
                        <a:rPr lang="es-MX" sz="1400" b="1" u="none" strike="noStrike" dirty="0">
                          <a:solidFill>
                            <a:schemeClr val="tx1">
                              <a:lumMod val="85000"/>
                              <a:lumOff val="15000"/>
                            </a:schemeClr>
                          </a:solidFill>
                          <a:effectLst/>
                        </a:rPr>
                        <a:t>CUAAD</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accent1">
                        <a:lumMod val="40000"/>
                        <a:lumOff val="60000"/>
                      </a:schemeClr>
                    </a:solidFill>
                  </a:tcPr>
                </a:tc>
                <a:tc>
                  <a:txBody>
                    <a:bodyPr/>
                    <a:lstStyle/>
                    <a:p>
                      <a:pPr algn="ctr" fontAlgn="ctr"/>
                      <a:r>
                        <a:rPr lang="es-MX" sz="1200" u="none" strike="noStrike" dirty="0">
                          <a:solidFill>
                            <a:schemeClr val="tx1">
                              <a:lumMod val="85000"/>
                              <a:lumOff val="15000"/>
                            </a:schemeClr>
                          </a:solidFill>
                          <a:effectLst/>
                        </a:rPr>
                        <a:t>*</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l" fontAlgn="ctr"/>
                      <a:r>
                        <a:rPr lang="es-MX" sz="1200" u="none" strike="noStrike">
                          <a:solidFill>
                            <a:schemeClr val="tx1">
                              <a:lumMod val="85000"/>
                              <a:lumOff val="15000"/>
                            </a:schemeClr>
                          </a:solidFill>
                          <a:effectLst/>
                        </a:rPr>
                        <a:t> </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47</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23</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dirty="0">
                          <a:solidFill>
                            <a:schemeClr val="tx1">
                              <a:lumMod val="85000"/>
                              <a:lumOff val="15000"/>
                            </a:schemeClr>
                          </a:solidFill>
                          <a:effectLst/>
                        </a:rPr>
                        <a:t>100</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r>
              <a:tr h="197046">
                <a:tc>
                  <a:txBody>
                    <a:bodyPr/>
                    <a:lstStyle/>
                    <a:p>
                      <a:pPr algn="l" fontAlgn="b"/>
                      <a:r>
                        <a:rPr lang="es-MX" sz="1400" b="1" u="none" strike="noStrike" dirty="0">
                          <a:solidFill>
                            <a:schemeClr val="tx1">
                              <a:lumMod val="85000"/>
                              <a:lumOff val="15000"/>
                            </a:schemeClr>
                          </a:solidFill>
                          <a:effectLst/>
                        </a:rPr>
                        <a:t>CUCBA</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dirty="0">
                          <a:solidFill>
                            <a:schemeClr val="tx1">
                              <a:lumMod val="85000"/>
                              <a:lumOff val="15000"/>
                            </a:schemeClr>
                          </a:solidFill>
                          <a:effectLst/>
                        </a:rPr>
                        <a:t> </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109</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19</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dirty="0">
                          <a:solidFill>
                            <a:schemeClr val="tx1">
                              <a:lumMod val="85000"/>
                              <a:lumOff val="15000"/>
                            </a:schemeClr>
                          </a:solidFill>
                          <a:effectLst/>
                        </a:rPr>
                        <a:t>175</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r>
              <a:tr h="197046">
                <a:tc>
                  <a:txBody>
                    <a:bodyPr/>
                    <a:lstStyle/>
                    <a:p>
                      <a:pPr algn="l" fontAlgn="b"/>
                      <a:r>
                        <a:rPr lang="es-MX" sz="1400" b="1" u="none" strike="noStrike" dirty="0">
                          <a:solidFill>
                            <a:schemeClr val="tx1">
                              <a:lumMod val="85000"/>
                              <a:lumOff val="15000"/>
                            </a:schemeClr>
                          </a:solidFill>
                          <a:effectLst/>
                        </a:rPr>
                        <a:t>CUCEA</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dirty="0">
                          <a:solidFill>
                            <a:schemeClr val="tx1">
                              <a:lumMod val="85000"/>
                              <a:lumOff val="15000"/>
                            </a:schemeClr>
                          </a:solidFill>
                          <a:effectLst/>
                        </a:rPr>
                        <a:t> </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dirty="0">
                          <a:solidFill>
                            <a:schemeClr val="tx1">
                              <a:lumMod val="85000"/>
                              <a:lumOff val="15000"/>
                            </a:schemeClr>
                          </a:solidFill>
                          <a:effectLst/>
                        </a:rPr>
                        <a:t>41</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21</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dirty="0">
                          <a:solidFill>
                            <a:schemeClr val="tx1">
                              <a:lumMod val="85000"/>
                              <a:lumOff val="15000"/>
                            </a:schemeClr>
                          </a:solidFill>
                          <a:effectLst/>
                        </a:rPr>
                        <a:t>128</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r>
              <a:tr h="197046">
                <a:tc>
                  <a:txBody>
                    <a:bodyPr/>
                    <a:lstStyle/>
                    <a:p>
                      <a:pPr algn="l" fontAlgn="b"/>
                      <a:r>
                        <a:rPr lang="es-MX" sz="1400" b="1" u="none" strike="noStrike" dirty="0">
                          <a:solidFill>
                            <a:schemeClr val="tx1">
                              <a:lumMod val="85000"/>
                              <a:lumOff val="15000"/>
                            </a:schemeClr>
                          </a:solidFill>
                          <a:effectLst/>
                        </a:rPr>
                        <a:t>CUCEI</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tx2">
                        <a:lumMod val="20000"/>
                        <a:lumOff val="80000"/>
                      </a:schemeClr>
                    </a:solidFill>
                  </a:tcPr>
                </a:tc>
                <a:tc>
                  <a:txBody>
                    <a:bodyPr/>
                    <a:lstStyle/>
                    <a:p>
                      <a:pPr algn="ctr" fontAlgn="ctr"/>
                      <a:r>
                        <a:rPr lang="es-MX" sz="1200" u="none" strike="noStrike" dirty="0">
                          <a:solidFill>
                            <a:schemeClr val="tx1">
                              <a:lumMod val="85000"/>
                              <a:lumOff val="15000"/>
                            </a:schemeClr>
                          </a:solidFill>
                          <a:effectLst/>
                        </a:rPr>
                        <a:t>*</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 </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dirty="0">
                          <a:solidFill>
                            <a:schemeClr val="tx1">
                              <a:lumMod val="85000"/>
                              <a:lumOff val="15000"/>
                            </a:schemeClr>
                          </a:solidFill>
                          <a:effectLst/>
                        </a:rPr>
                        <a:t>36</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17</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dirty="0">
                          <a:solidFill>
                            <a:schemeClr val="tx1">
                              <a:lumMod val="85000"/>
                              <a:lumOff val="15000"/>
                            </a:schemeClr>
                          </a:solidFill>
                          <a:effectLst/>
                        </a:rPr>
                        <a:t>332</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r>
              <a:tr h="197046">
                <a:tc>
                  <a:txBody>
                    <a:bodyPr/>
                    <a:lstStyle/>
                    <a:p>
                      <a:pPr algn="l" fontAlgn="ctr"/>
                      <a:r>
                        <a:rPr lang="es-MX" sz="1400" b="1" u="none" strike="noStrike" dirty="0">
                          <a:solidFill>
                            <a:schemeClr val="tx1">
                              <a:lumMod val="85000"/>
                              <a:lumOff val="15000"/>
                            </a:schemeClr>
                          </a:solidFill>
                          <a:effectLst/>
                        </a:rPr>
                        <a:t>CUCS</a:t>
                      </a:r>
                      <a:endParaRPr lang="es-MX" sz="1400" b="1" i="0" u="none" strike="noStrike" dirty="0">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 </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69</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dirty="0">
                          <a:solidFill>
                            <a:schemeClr val="tx1">
                              <a:lumMod val="85000"/>
                              <a:lumOff val="15000"/>
                            </a:schemeClr>
                          </a:solidFill>
                          <a:effectLst/>
                        </a:rPr>
                        <a:t>22</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dirty="0">
                          <a:solidFill>
                            <a:schemeClr val="tx1">
                              <a:lumMod val="85000"/>
                              <a:lumOff val="15000"/>
                            </a:schemeClr>
                          </a:solidFill>
                          <a:effectLst/>
                        </a:rPr>
                        <a:t>344</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r>
              <a:tr h="197046">
                <a:tc>
                  <a:txBody>
                    <a:bodyPr/>
                    <a:lstStyle/>
                    <a:p>
                      <a:pPr algn="l" fontAlgn="b"/>
                      <a:r>
                        <a:rPr lang="es-MX" sz="1400" b="1" u="none" strike="noStrike" dirty="0">
                          <a:solidFill>
                            <a:schemeClr val="tx1">
                              <a:lumMod val="85000"/>
                              <a:lumOff val="15000"/>
                            </a:schemeClr>
                          </a:solidFill>
                          <a:effectLst/>
                        </a:rPr>
                        <a:t>CUCSH</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l" fontAlgn="ctr"/>
                      <a:r>
                        <a:rPr lang="es-MX" sz="1200" u="none" strike="noStrike">
                          <a:solidFill>
                            <a:schemeClr val="tx1">
                              <a:lumMod val="85000"/>
                              <a:lumOff val="15000"/>
                            </a:schemeClr>
                          </a:solidFill>
                          <a:effectLst/>
                        </a:rPr>
                        <a:t> </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78</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dirty="0">
                          <a:solidFill>
                            <a:schemeClr val="tx1">
                              <a:lumMod val="85000"/>
                              <a:lumOff val="15000"/>
                            </a:schemeClr>
                          </a:solidFill>
                          <a:effectLst/>
                        </a:rPr>
                        <a:t>22</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dirty="0">
                          <a:solidFill>
                            <a:schemeClr val="tx1">
                              <a:lumMod val="85000"/>
                              <a:lumOff val="15000"/>
                            </a:schemeClr>
                          </a:solidFill>
                          <a:effectLst/>
                        </a:rPr>
                        <a:t>135</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r>
              <a:tr h="197046">
                <a:tc>
                  <a:txBody>
                    <a:bodyPr/>
                    <a:lstStyle/>
                    <a:p>
                      <a:pPr algn="l" fontAlgn="b"/>
                      <a:r>
                        <a:rPr lang="es-MX" sz="1400" b="1" u="none" strike="noStrike" dirty="0">
                          <a:solidFill>
                            <a:schemeClr val="tx1">
                              <a:lumMod val="85000"/>
                              <a:lumOff val="15000"/>
                            </a:schemeClr>
                          </a:solidFill>
                          <a:effectLst/>
                        </a:rPr>
                        <a:t>CUALTOS </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 </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dirty="0">
                          <a:solidFill>
                            <a:schemeClr val="tx1">
                              <a:lumMod val="85000"/>
                              <a:lumOff val="15000"/>
                            </a:schemeClr>
                          </a:solidFill>
                          <a:effectLst/>
                        </a:rPr>
                        <a:t>69</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13</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dirty="0">
                          <a:solidFill>
                            <a:schemeClr val="tx1">
                              <a:lumMod val="85000"/>
                              <a:lumOff val="15000"/>
                            </a:schemeClr>
                          </a:solidFill>
                          <a:effectLst/>
                        </a:rPr>
                        <a:t>182</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r>
              <a:tr h="197046">
                <a:tc>
                  <a:txBody>
                    <a:bodyPr/>
                    <a:lstStyle/>
                    <a:p>
                      <a:pPr algn="l" fontAlgn="b"/>
                      <a:r>
                        <a:rPr lang="es-MX" sz="1400" b="1" u="none" strike="noStrike" dirty="0">
                          <a:solidFill>
                            <a:schemeClr val="tx1">
                              <a:lumMod val="85000"/>
                              <a:lumOff val="15000"/>
                            </a:schemeClr>
                          </a:solidFill>
                          <a:effectLst/>
                        </a:rPr>
                        <a:t>CUCIENEGA </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38</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dirty="0">
                          <a:solidFill>
                            <a:schemeClr val="tx1">
                              <a:lumMod val="85000"/>
                              <a:lumOff val="15000"/>
                            </a:schemeClr>
                          </a:solidFill>
                          <a:effectLst/>
                        </a:rPr>
                        <a:t>17</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dirty="0">
                          <a:solidFill>
                            <a:schemeClr val="tx1">
                              <a:lumMod val="85000"/>
                              <a:lumOff val="15000"/>
                            </a:schemeClr>
                          </a:solidFill>
                          <a:effectLst/>
                        </a:rPr>
                        <a:t>197</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r>
              <a:tr h="197046">
                <a:tc>
                  <a:txBody>
                    <a:bodyPr/>
                    <a:lstStyle/>
                    <a:p>
                      <a:pPr algn="l" fontAlgn="b"/>
                      <a:r>
                        <a:rPr lang="es-MX" sz="1400" b="1" u="none" strike="noStrike" dirty="0">
                          <a:solidFill>
                            <a:schemeClr val="tx1">
                              <a:lumMod val="85000"/>
                              <a:lumOff val="15000"/>
                            </a:schemeClr>
                          </a:solidFill>
                          <a:effectLst/>
                        </a:rPr>
                        <a:t>CUCOSTA</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 </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58</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18</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dirty="0">
                          <a:solidFill>
                            <a:schemeClr val="tx1">
                              <a:lumMod val="85000"/>
                              <a:lumOff val="15000"/>
                            </a:schemeClr>
                          </a:solidFill>
                          <a:effectLst/>
                        </a:rPr>
                        <a:t>130</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r>
              <a:tr h="197046">
                <a:tc>
                  <a:txBody>
                    <a:bodyPr/>
                    <a:lstStyle/>
                    <a:p>
                      <a:pPr algn="l" fontAlgn="b"/>
                      <a:r>
                        <a:rPr lang="es-MX" sz="1400" b="1" u="none" strike="noStrike" dirty="0">
                          <a:solidFill>
                            <a:schemeClr val="tx1">
                              <a:lumMod val="85000"/>
                              <a:lumOff val="15000"/>
                            </a:schemeClr>
                          </a:solidFill>
                          <a:effectLst/>
                        </a:rPr>
                        <a:t>CULAGOS</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 </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47</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16</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dirty="0">
                          <a:solidFill>
                            <a:schemeClr val="tx1">
                              <a:lumMod val="85000"/>
                              <a:lumOff val="15000"/>
                            </a:schemeClr>
                          </a:solidFill>
                          <a:effectLst/>
                        </a:rPr>
                        <a:t>101</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r>
              <a:tr h="197046">
                <a:tc>
                  <a:txBody>
                    <a:bodyPr/>
                    <a:lstStyle/>
                    <a:p>
                      <a:pPr algn="l" fontAlgn="b"/>
                      <a:r>
                        <a:rPr lang="es-MX" sz="1400" b="1" u="none" strike="noStrike" dirty="0">
                          <a:solidFill>
                            <a:schemeClr val="tx1">
                              <a:lumMod val="85000"/>
                              <a:lumOff val="15000"/>
                            </a:schemeClr>
                          </a:solidFill>
                          <a:effectLst/>
                        </a:rPr>
                        <a:t>CUCOSTASUR</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 </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55</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30</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dirty="0">
                          <a:solidFill>
                            <a:schemeClr val="tx1">
                              <a:lumMod val="85000"/>
                              <a:lumOff val="15000"/>
                            </a:schemeClr>
                          </a:solidFill>
                          <a:effectLst/>
                        </a:rPr>
                        <a:t>236</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r>
              <a:tr h="197046">
                <a:tc>
                  <a:txBody>
                    <a:bodyPr/>
                    <a:lstStyle/>
                    <a:p>
                      <a:pPr algn="l" fontAlgn="b"/>
                      <a:r>
                        <a:rPr lang="es-MX" sz="1400" b="1" u="none" strike="noStrike" dirty="0">
                          <a:solidFill>
                            <a:schemeClr val="tx1">
                              <a:lumMod val="85000"/>
                              <a:lumOff val="15000"/>
                            </a:schemeClr>
                          </a:solidFill>
                          <a:effectLst/>
                        </a:rPr>
                        <a:t>CUNORTE</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 </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63</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19</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dirty="0">
                          <a:solidFill>
                            <a:schemeClr val="tx1">
                              <a:lumMod val="85000"/>
                              <a:lumOff val="15000"/>
                            </a:schemeClr>
                          </a:solidFill>
                          <a:effectLst/>
                        </a:rPr>
                        <a:t>176</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r>
              <a:tr h="197046">
                <a:tc>
                  <a:txBody>
                    <a:bodyPr/>
                    <a:lstStyle/>
                    <a:p>
                      <a:pPr algn="l" fontAlgn="b"/>
                      <a:r>
                        <a:rPr lang="es-MX" sz="1400" b="1" u="none" strike="noStrike" dirty="0">
                          <a:solidFill>
                            <a:schemeClr val="tx1">
                              <a:lumMod val="85000"/>
                              <a:lumOff val="15000"/>
                            </a:schemeClr>
                          </a:solidFill>
                          <a:effectLst/>
                        </a:rPr>
                        <a:t>CUSUR</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 </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63</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17</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dirty="0">
                          <a:solidFill>
                            <a:schemeClr val="tx1">
                              <a:lumMod val="85000"/>
                              <a:lumOff val="15000"/>
                            </a:schemeClr>
                          </a:solidFill>
                          <a:effectLst/>
                        </a:rPr>
                        <a:t>162</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r>
              <a:tr h="197046">
                <a:tc>
                  <a:txBody>
                    <a:bodyPr/>
                    <a:lstStyle/>
                    <a:p>
                      <a:pPr algn="l" fontAlgn="b"/>
                      <a:r>
                        <a:rPr lang="es-MX" sz="1400" b="1" u="none" strike="noStrike" dirty="0">
                          <a:solidFill>
                            <a:schemeClr val="tx1">
                              <a:lumMod val="85000"/>
                              <a:lumOff val="15000"/>
                            </a:schemeClr>
                          </a:solidFill>
                          <a:effectLst/>
                        </a:rPr>
                        <a:t>CUVALLES</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 </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58</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10</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dirty="0">
                          <a:solidFill>
                            <a:schemeClr val="tx1">
                              <a:lumMod val="85000"/>
                              <a:lumOff val="15000"/>
                            </a:schemeClr>
                          </a:solidFill>
                          <a:effectLst/>
                        </a:rPr>
                        <a:t>132</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r>
              <a:tr h="197046">
                <a:tc>
                  <a:txBody>
                    <a:bodyPr/>
                    <a:lstStyle/>
                    <a:p>
                      <a:pPr algn="l" fontAlgn="b"/>
                      <a:r>
                        <a:rPr lang="es-MX" sz="1400" b="1" u="none" strike="noStrike" dirty="0">
                          <a:solidFill>
                            <a:schemeClr val="tx1">
                              <a:lumMod val="85000"/>
                              <a:lumOff val="15000"/>
                            </a:schemeClr>
                          </a:solidFill>
                          <a:effectLst/>
                        </a:rPr>
                        <a:t>CUTONALA</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 </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92</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63</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dirty="0">
                          <a:solidFill>
                            <a:schemeClr val="tx1">
                              <a:lumMod val="85000"/>
                              <a:lumOff val="15000"/>
                            </a:schemeClr>
                          </a:solidFill>
                          <a:effectLst/>
                        </a:rPr>
                        <a:t>416</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r>
              <a:tr h="197046">
                <a:tc>
                  <a:txBody>
                    <a:bodyPr/>
                    <a:lstStyle/>
                    <a:p>
                      <a:pPr algn="l" fontAlgn="b"/>
                      <a:r>
                        <a:rPr lang="es-MX" sz="1400" b="1" u="none" strike="noStrike" dirty="0">
                          <a:solidFill>
                            <a:schemeClr val="tx1">
                              <a:lumMod val="85000"/>
                              <a:lumOff val="15000"/>
                            </a:schemeClr>
                          </a:solidFill>
                          <a:effectLst/>
                        </a:rPr>
                        <a:t>SUV</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 </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109</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a:solidFill>
                            <a:schemeClr val="tx1">
                              <a:lumMod val="85000"/>
                              <a:lumOff val="15000"/>
                            </a:schemeClr>
                          </a:solidFill>
                          <a:effectLst/>
                        </a:rPr>
                        <a:t>15</a:t>
                      </a:r>
                      <a:endParaRPr lang="es-MX" sz="1200" b="0" i="0" u="none" strike="noStrike">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c>
                  <a:txBody>
                    <a:bodyPr/>
                    <a:lstStyle/>
                    <a:p>
                      <a:pPr algn="ctr" fontAlgn="ctr"/>
                      <a:r>
                        <a:rPr lang="es-MX" sz="1200" u="none" strike="noStrike" dirty="0">
                          <a:solidFill>
                            <a:schemeClr val="tx1">
                              <a:lumMod val="85000"/>
                              <a:lumOff val="15000"/>
                            </a:schemeClr>
                          </a:solidFill>
                          <a:effectLst/>
                        </a:rPr>
                        <a:t>129</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tx2">
                        <a:lumMod val="20000"/>
                        <a:lumOff val="80000"/>
                      </a:schemeClr>
                    </a:solidFill>
                  </a:tcPr>
                </a:tc>
              </a:tr>
              <a:tr h="197046">
                <a:tc>
                  <a:txBody>
                    <a:bodyPr/>
                    <a:lstStyle/>
                    <a:p>
                      <a:pPr algn="l" fontAlgn="b"/>
                      <a:r>
                        <a:rPr lang="es-MX" sz="1400" b="1" u="none" strike="noStrike" dirty="0">
                          <a:solidFill>
                            <a:schemeClr val="tx1">
                              <a:lumMod val="85000"/>
                              <a:lumOff val="15000"/>
                            </a:schemeClr>
                          </a:solidFill>
                          <a:effectLst/>
                        </a:rPr>
                        <a:t>SEMS</a:t>
                      </a:r>
                      <a:endParaRPr lang="es-MX" sz="1400" b="1" i="0" u="none" strike="noStrike" dirty="0">
                        <a:solidFill>
                          <a:schemeClr val="tx1">
                            <a:lumMod val="85000"/>
                            <a:lumOff val="15000"/>
                          </a:schemeClr>
                        </a:solidFill>
                        <a:effectLst/>
                        <a:latin typeface="Calibri"/>
                      </a:endParaRPr>
                    </a:p>
                  </a:txBody>
                  <a:tcPr marL="9525" marR="9525" marT="9525" marB="0" anchor="b">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 </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72</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a:solidFill>
                            <a:schemeClr val="tx1">
                              <a:lumMod val="85000"/>
                              <a:lumOff val="15000"/>
                            </a:schemeClr>
                          </a:solidFill>
                          <a:effectLst/>
                        </a:rPr>
                        <a:t>26</a:t>
                      </a:r>
                      <a:endParaRPr lang="es-MX" sz="1200" b="0" i="0" u="none" strike="noStrike">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MX" sz="1200" u="none" strike="noStrike" dirty="0">
                          <a:solidFill>
                            <a:schemeClr val="tx1">
                              <a:lumMod val="85000"/>
                              <a:lumOff val="15000"/>
                            </a:schemeClr>
                          </a:solidFill>
                          <a:effectLst/>
                        </a:rPr>
                        <a:t>896</a:t>
                      </a:r>
                      <a:endParaRPr lang="es-MX" sz="1200" b="0" i="0" u="none" strike="noStrike" dirty="0">
                        <a:solidFill>
                          <a:schemeClr val="tx1">
                            <a:lumMod val="85000"/>
                            <a:lumOff val="15000"/>
                          </a:schemeClr>
                        </a:solidFill>
                        <a:effectLst/>
                        <a:latin typeface="Calibri"/>
                      </a:endParaRPr>
                    </a:p>
                  </a:txBody>
                  <a:tcPr marL="9525" marR="9525" marT="9525"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2263771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9 Gráfico"/>
          <p:cNvGraphicFramePr>
            <a:graphicFrameLocks/>
          </p:cNvGraphicFramePr>
          <p:nvPr>
            <p:extLst>
              <p:ext uri="{D42A27DB-BD31-4B8C-83A1-F6EECF244321}">
                <p14:modId xmlns:p14="http://schemas.microsoft.com/office/powerpoint/2010/main" val="1088443802"/>
              </p:ext>
            </p:extLst>
          </p:nvPr>
        </p:nvGraphicFramePr>
        <p:xfrm>
          <a:off x="342755" y="1063625"/>
          <a:ext cx="8458489" cy="473075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ángulo 3"/>
          <p:cNvSpPr/>
          <p:nvPr/>
        </p:nvSpPr>
        <p:spPr>
          <a:xfrm>
            <a:off x="0" y="-16593"/>
            <a:ext cx="9144000" cy="369332"/>
          </a:xfrm>
          <a:prstGeom prst="rect">
            <a:avLst/>
          </a:prstGeom>
        </p:spPr>
        <p:txBody>
          <a:bodyPr wrap="square">
            <a:spAutoFit/>
          </a:bodyPr>
          <a:lstStyle/>
          <a:p>
            <a:pPr algn="r"/>
            <a:r>
              <a:rPr lang="es-MX" dirty="0" smtClean="0"/>
              <a:t>Resultados de </a:t>
            </a:r>
            <a:r>
              <a:rPr lang="es-MX" dirty="0"/>
              <a:t>la </a:t>
            </a:r>
            <a:r>
              <a:rPr lang="es-MX" dirty="0" smtClean="0"/>
              <a:t>matriz de percepciones</a:t>
            </a:r>
            <a:endParaRPr lang="es-MX" dirty="0"/>
          </a:p>
        </p:txBody>
      </p:sp>
    </p:spTree>
    <p:extLst>
      <p:ext uri="{BB962C8B-B14F-4D97-AF65-F5344CB8AC3E}">
        <p14:creationId xmlns:p14="http://schemas.microsoft.com/office/powerpoint/2010/main" val="3419020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260648"/>
            <a:ext cx="8424936" cy="6247864"/>
          </a:xfrm>
          <a:prstGeom prst="rect">
            <a:avLst/>
          </a:prstGeom>
          <a:noFill/>
        </p:spPr>
        <p:txBody>
          <a:bodyPr wrap="square" rtlCol="0">
            <a:spAutoFit/>
          </a:bodyPr>
          <a:lstStyle/>
          <a:p>
            <a:r>
              <a:rPr lang="es-MX" sz="2000" dirty="0"/>
              <a:t>A continuación se presentan los principales resultados de la sección del Cuestionario de percepciones y aportaciones para mejorar:</a:t>
            </a:r>
          </a:p>
          <a:p>
            <a:endParaRPr lang="es-MX" sz="2000" b="1" i="1" dirty="0" smtClean="0"/>
          </a:p>
          <a:p>
            <a:endParaRPr lang="es-MX" sz="2000" b="1" i="1" dirty="0"/>
          </a:p>
          <a:p>
            <a:r>
              <a:rPr lang="es-MX" sz="2000" b="1" i="1" dirty="0" smtClean="0"/>
              <a:t>Pregunta 1</a:t>
            </a:r>
          </a:p>
          <a:p>
            <a:endParaRPr lang="es-MX" sz="2000" b="1" dirty="0" smtClean="0"/>
          </a:p>
          <a:p>
            <a:r>
              <a:rPr lang="es-MX" sz="2000" dirty="0" smtClean="0"/>
              <a:t>¿</a:t>
            </a:r>
            <a:r>
              <a:rPr lang="es-MX" sz="2000" dirty="0"/>
              <a:t>Qué acciones sugiere para ampliar el conocimiento y la participación de las áreas estratégicas en los procesos de planeación del Centro Universitario</a:t>
            </a:r>
            <a:r>
              <a:rPr lang="es-MX" sz="2000" dirty="0" smtClean="0"/>
              <a:t>?</a:t>
            </a:r>
          </a:p>
          <a:p>
            <a:endParaRPr lang="es-MX" sz="2000" dirty="0"/>
          </a:p>
          <a:p>
            <a:endParaRPr lang="es-MX" sz="2000" b="1" dirty="0" smtClean="0"/>
          </a:p>
          <a:p>
            <a:r>
              <a:rPr lang="es-MX" sz="2000" b="1" i="1" dirty="0" smtClean="0"/>
              <a:t>Principales Respuestas</a:t>
            </a:r>
          </a:p>
          <a:p>
            <a:endParaRPr lang="es-MX" sz="2000" b="1" dirty="0"/>
          </a:p>
          <a:p>
            <a:pPr marL="285750" indent="-285750">
              <a:buFont typeface="Wingdings" panose="05000000000000000000" pitchFamily="2" charset="2"/>
              <a:buChar char="§"/>
            </a:pPr>
            <a:r>
              <a:rPr lang="es-MX" sz="2000" dirty="0" smtClean="0"/>
              <a:t>Difusión virtual y personal de documentos de planeación.</a:t>
            </a:r>
          </a:p>
          <a:p>
            <a:pPr marL="285750" indent="-285750">
              <a:buFont typeface="Wingdings" panose="05000000000000000000" pitchFamily="2" charset="2"/>
              <a:buChar char="§"/>
            </a:pPr>
            <a:r>
              <a:rPr lang="es-MX" sz="2000" dirty="0" smtClean="0"/>
              <a:t>Planeación y evaluación participativas.</a:t>
            </a:r>
          </a:p>
          <a:p>
            <a:pPr marL="285750" indent="-285750">
              <a:buFont typeface="Wingdings" panose="05000000000000000000" pitchFamily="2" charset="2"/>
              <a:buChar char="§"/>
            </a:pPr>
            <a:r>
              <a:rPr lang="es-MX" sz="2000" dirty="0" smtClean="0"/>
              <a:t>Participación igualitaria de los sectores académico, administrativo , estudiantil y social.</a:t>
            </a:r>
          </a:p>
          <a:p>
            <a:pPr marL="285750" indent="-285750">
              <a:buFont typeface="Wingdings" panose="05000000000000000000" pitchFamily="2" charset="2"/>
              <a:buChar char="§"/>
            </a:pPr>
            <a:r>
              <a:rPr lang="es-MX" sz="2000" dirty="0" smtClean="0"/>
              <a:t>Difusión de resultados de evaluación.</a:t>
            </a:r>
          </a:p>
          <a:p>
            <a:pPr marL="285750" indent="-285750">
              <a:buFont typeface="Wingdings" panose="05000000000000000000" pitchFamily="2" charset="2"/>
              <a:buChar char="§"/>
            </a:pPr>
            <a:r>
              <a:rPr lang="es-MX" sz="2000" dirty="0" smtClean="0"/>
              <a:t>Realizar una programación oportuna acorde a necesidades, tiempo y recursos.</a:t>
            </a:r>
          </a:p>
          <a:p>
            <a:pPr marL="285750" indent="-285750">
              <a:buFont typeface="Wingdings" panose="05000000000000000000" pitchFamily="2" charset="2"/>
              <a:buChar char="§"/>
            </a:pPr>
            <a:r>
              <a:rPr lang="es-MX" sz="2000" dirty="0" smtClean="0"/>
              <a:t>Capacitación</a:t>
            </a:r>
            <a:r>
              <a:rPr lang="es-MX" dirty="0" smtClean="0"/>
              <a:t>.</a:t>
            </a:r>
            <a:endParaRPr lang="es-MX" dirty="0"/>
          </a:p>
        </p:txBody>
      </p:sp>
    </p:spTree>
    <p:extLst>
      <p:ext uri="{BB962C8B-B14F-4D97-AF65-F5344CB8AC3E}">
        <p14:creationId xmlns:p14="http://schemas.microsoft.com/office/powerpoint/2010/main" val="946313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a:graphicFrameLocks/>
          </p:cNvGraphicFramePr>
          <p:nvPr>
            <p:extLst>
              <p:ext uri="{D42A27DB-BD31-4B8C-83A1-F6EECF244321}">
                <p14:modId xmlns:p14="http://schemas.microsoft.com/office/powerpoint/2010/main" val="1330274199"/>
              </p:ext>
            </p:extLst>
          </p:nvPr>
        </p:nvGraphicFramePr>
        <p:xfrm>
          <a:off x="323528" y="1135213"/>
          <a:ext cx="8640960" cy="5011083"/>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0" y="728587"/>
            <a:ext cx="1296144" cy="307777"/>
          </a:xfrm>
          <a:prstGeom prst="rect">
            <a:avLst/>
          </a:prstGeom>
          <a:noFill/>
        </p:spPr>
        <p:txBody>
          <a:bodyPr wrap="square" rtlCol="0">
            <a:spAutoFit/>
          </a:bodyPr>
          <a:lstStyle/>
          <a:p>
            <a:r>
              <a:rPr lang="es-MX" sz="1400" b="1" dirty="0" smtClean="0"/>
              <a:t>Porcentaje</a:t>
            </a:r>
            <a:endParaRPr lang="es-MX" sz="1400" b="1" dirty="0"/>
          </a:p>
        </p:txBody>
      </p:sp>
      <p:sp>
        <p:nvSpPr>
          <p:cNvPr id="4" name="3 CuadroTexto"/>
          <p:cNvSpPr txBox="1"/>
          <p:nvPr/>
        </p:nvSpPr>
        <p:spPr>
          <a:xfrm>
            <a:off x="4067944" y="6245145"/>
            <a:ext cx="1728192" cy="307777"/>
          </a:xfrm>
          <a:prstGeom prst="rect">
            <a:avLst/>
          </a:prstGeom>
          <a:noFill/>
        </p:spPr>
        <p:txBody>
          <a:bodyPr wrap="square" rtlCol="0">
            <a:spAutoFit/>
          </a:bodyPr>
          <a:lstStyle/>
          <a:p>
            <a:pPr algn="ctr"/>
            <a:r>
              <a:rPr lang="es-MX" sz="1400" b="1" dirty="0" smtClean="0"/>
              <a:t>Respuestas</a:t>
            </a:r>
            <a:endParaRPr lang="es-MX" sz="1400" b="1" dirty="0"/>
          </a:p>
        </p:txBody>
      </p:sp>
      <p:sp>
        <p:nvSpPr>
          <p:cNvPr id="5" name="Rectángulo 4"/>
          <p:cNvSpPr/>
          <p:nvPr/>
        </p:nvSpPr>
        <p:spPr>
          <a:xfrm>
            <a:off x="0" y="-16593"/>
            <a:ext cx="9144000" cy="646331"/>
          </a:xfrm>
          <a:prstGeom prst="rect">
            <a:avLst/>
          </a:prstGeom>
        </p:spPr>
        <p:txBody>
          <a:bodyPr wrap="square">
            <a:spAutoFit/>
          </a:bodyPr>
          <a:lstStyle/>
          <a:p>
            <a:pPr algn="r"/>
            <a:r>
              <a:rPr lang="es-MX" dirty="0"/>
              <a:t>¿Qué acciones sugiere para ampliar el conocimiento y la participación de las áreas estratégicas en los procesos de planeación del Centro Universitario?</a:t>
            </a:r>
          </a:p>
        </p:txBody>
      </p:sp>
    </p:spTree>
    <p:extLst>
      <p:ext uri="{BB962C8B-B14F-4D97-AF65-F5344CB8AC3E}">
        <p14:creationId xmlns:p14="http://schemas.microsoft.com/office/powerpoint/2010/main" val="3997651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1059</TotalTime>
  <Words>1446</Words>
  <Application>Microsoft Office PowerPoint</Application>
  <PresentationFormat>Presentación en pantalla (4:3)</PresentationFormat>
  <Paragraphs>242</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Seguimiento a las planes de desarrollo de las entidades de la Red y al Plan de Desarrollo Institucional 2014-2030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Seguimiento a las planes de desarrollo de las entidades de la Red y al Plan de Desarrollo Institucional 2014-2030</dc:title>
  <dc:creator>Ica</dc:creator>
  <cp:lastModifiedBy>Rosa</cp:lastModifiedBy>
  <cp:revision>57</cp:revision>
  <dcterms:created xsi:type="dcterms:W3CDTF">2015-08-18T18:28:00Z</dcterms:created>
  <dcterms:modified xsi:type="dcterms:W3CDTF">2015-11-27T23:32:02Z</dcterms:modified>
</cp:coreProperties>
</file>